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81" r:id="rId4"/>
    <p:sldId id="258" r:id="rId5"/>
    <p:sldId id="259" r:id="rId6"/>
    <p:sldId id="260" r:id="rId7"/>
    <p:sldId id="265" r:id="rId8"/>
    <p:sldId id="266" r:id="rId9"/>
    <p:sldId id="300" r:id="rId10"/>
    <p:sldId id="304" r:id="rId11"/>
    <p:sldId id="268" r:id="rId12"/>
    <p:sldId id="269" r:id="rId13"/>
    <p:sldId id="270" r:id="rId14"/>
    <p:sldId id="274" r:id="rId15"/>
    <p:sldId id="275" r:id="rId16"/>
    <p:sldId id="276" r:id="rId17"/>
    <p:sldId id="297" r:id="rId18"/>
    <p:sldId id="29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5" autoAdjust="0"/>
    <p:restoredTop sz="68354" autoAdjust="0"/>
  </p:normalViewPr>
  <p:slideViewPr>
    <p:cSldViewPr snapToGrid="0">
      <p:cViewPr varScale="1">
        <p:scale>
          <a:sx n="77" d="100"/>
          <a:sy n="77" d="100"/>
        </p:scale>
        <p:origin x="1200" y="78"/>
      </p:cViewPr>
      <p:guideLst/>
    </p:cSldViewPr>
  </p:slideViewPr>
  <p:notesTextViewPr>
    <p:cViewPr>
      <p:scale>
        <a:sx n="1" d="1"/>
        <a:sy n="1" d="1"/>
      </p:scale>
      <p:origin x="0" y="0"/>
    </p:cViewPr>
  </p:notesTextViewPr>
  <p:sorterViewPr>
    <p:cViewPr>
      <p:scale>
        <a:sx n="130" d="100"/>
        <a:sy n="13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3613D6-F572-437E-A00D-3119F926B7D0}" type="datetimeFigureOut">
              <a:rPr lang="en-US" smtClean="0"/>
              <a:t>4/12/2017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7050CE-A544-402A-BE92-8C12784AD86D}" type="slidenum">
              <a:rPr lang="en-US" smtClean="0"/>
              <a:t>‹#›</a:t>
            </a:fld>
            <a:endParaRPr lang="en-US"/>
          </a:p>
        </p:txBody>
      </p:sp>
    </p:spTree>
    <p:extLst>
      <p:ext uri="{BB962C8B-B14F-4D97-AF65-F5344CB8AC3E}">
        <p14:creationId xmlns:p14="http://schemas.microsoft.com/office/powerpoint/2010/main" val="6805333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7050CE-A544-402A-BE92-8C12784AD86D}" type="slidenum">
              <a:rPr lang="en-US" smtClean="0"/>
              <a:t>1</a:t>
            </a:fld>
            <a:endParaRPr lang="en-US"/>
          </a:p>
        </p:txBody>
      </p:sp>
    </p:spTree>
    <p:extLst>
      <p:ext uri="{BB962C8B-B14F-4D97-AF65-F5344CB8AC3E}">
        <p14:creationId xmlns:p14="http://schemas.microsoft.com/office/powerpoint/2010/main" val="12689234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00A16E2-9472-4CC9-85EF-74DCE5F4718B}" type="slidenum">
              <a:rPr lang="en-US" smtClean="0"/>
              <a:t>10</a:t>
            </a:fld>
            <a:endParaRPr lang="en-US"/>
          </a:p>
        </p:txBody>
      </p:sp>
    </p:spTree>
    <p:extLst>
      <p:ext uri="{BB962C8B-B14F-4D97-AF65-F5344CB8AC3E}">
        <p14:creationId xmlns:p14="http://schemas.microsoft.com/office/powerpoint/2010/main" val="1182992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7050CE-A544-402A-BE92-8C12784AD86D}" type="slidenum">
              <a:rPr lang="en-US" smtClean="0"/>
              <a:t>11</a:t>
            </a:fld>
            <a:endParaRPr lang="en-US"/>
          </a:p>
        </p:txBody>
      </p:sp>
    </p:spTree>
    <p:extLst>
      <p:ext uri="{BB962C8B-B14F-4D97-AF65-F5344CB8AC3E}">
        <p14:creationId xmlns:p14="http://schemas.microsoft.com/office/powerpoint/2010/main" val="26038470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ED7050CE-A544-402A-BE92-8C12784AD86D}" type="slidenum">
              <a:rPr lang="en-US" smtClean="0"/>
              <a:t>12</a:t>
            </a:fld>
            <a:endParaRPr lang="en-US"/>
          </a:p>
        </p:txBody>
      </p:sp>
    </p:spTree>
    <p:extLst>
      <p:ext uri="{BB962C8B-B14F-4D97-AF65-F5344CB8AC3E}">
        <p14:creationId xmlns:p14="http://schemas.microsoft.com/office/powerpoint/2010/main" val="32365028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7050CE-A544-402A-BE92-8C12784AD86D}" type="slidenum">
              <a:rPr lang="en-US" smtClean="0"/>
              <a:t>13</a:t>
            </a:fld>
            <a:endParaRPr lang="en-US"/>
          </a:p>
        </p:txBody>
      </p:sp>
    </p:spTree>
    <p:extLst>
      <p:ext uri="{BB962C8B-B14F-4D97-AF65-F5344CB8AC3E}">
        <p14:creationId xmlns:p14="http://schemas.microsoft.com/office/powerpoint/2010/main" val="32592864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7050CE-A544-402A-BE92-8C12784AD86D}" type="slidenum">
              <a:rPr lang="en-US" smtClean="0"/>
              <a:t>14</a:t>
            </a:fld>
            <a:endParaRPr lang="en-US"/>
          </a:p>
        </p:txBody>
      </p:sp>
    </p:spTree>
    <p:extLst>
      <p:ext uri="{BB962C8B-B14F-4D97-AF65-F5344CB8AC3E}">
        <p14:creationId xmlns:p14="http://schemas.microsoft.com/office/powerpoint/2010/main" val="39410027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ED7050CE-A544-402A-BE92-8C12784AD86D}" type="slidenum">
              <a:rPr lang="en-US" smtClean="0"/>
              <a:t>15</a:t>
            </a:fld>
            <a:endParaRPr lang="en-US"/>
          </a:p>
        </p:txBody>
      </p:sp>
    </p:spTree>
    <p:extLst>
      <p:ext uri="{BB962C8B-B14F-4D97-AF65-F5344CB8AC3E}">
        <p14:creationId xmlns:p14="http://schemas.microsoft.com/office/powerpoint/2010/main" val="22567622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 screenshot</a:t>
            </a:r>
            <a:r>
              <a:rPr lang="en-US" baseline="0" dirty="0" smtClean="0"/>
              <a:t> from our knowledge management system for curating clinical trial eligibility criteria. This is where we curate disease eligibility, and this is where we curate alteration criteria.  As you can see, we can have multiple logical operators per ”arm”, and we can also create groups of diseases and alterations to add further complexity to the criteria.</a:t>
            </a:r>
          </a:p>
          <a:p>
            <a:endParaRPr lang="en-US" baseline="0" dirty="0" smtClean="0"/>
          </a:p>
          <a:p>
            <a:r>
              <a:rPr lang="en-US" baseline="0" dirty="0" smtClean="0"/>
              <a:t>We record the sources of our curations by importing and highlighting both the </a:t>
            </a:r>
            <a:r>
              <a:rPr lang="en-US" baseline="0" dirty="0" err="1" smtClean="0"/>
              <a:t>clinicaltrials.gov</a:t>
            </a:r>
            <a:r>
              <a:rPr lang="en-US" baseline="0" dirty="0" smtClean="0"/>
              <a:t> and the NCI clinical trial documents.  This is arm H of NCI-MATCH, although this is an older version of the actual groups we use. Here you can see highlights for the disease exclusions and highlights for the alteration inclusions.</a:t>
            </a:r>
          </a:p>
          <a:p>
            <a:endParaRPr lang="en-US" baseline="0" dirty="0" smtClean="0"/>
          </a:p>
          <a:p>
            <a:r>
              <a:rPr lang="en-US" baseline="0" dirty="0" smtClean="0"/>
              <a:t>In the future, we will add eligibility criteria based on prior therapies, and eventually extend to include all common eligibility criteria.</a:t>
            </a:r>
            <a:endParaRPr lang="en-US" dirty="0" smtClean="0"/>
          </a:p>
          <a:p>
            <a:endParaRPr lang="en-US" dirty="0"/>
          </a:p>
        </p:txBody>
      </p:sp>
      <p:sp>
        <p:nvSpPr>
          <p:cNvPr id="4" name="Slide Number Placeholder 3"/>
          <p:cNvSpPr>
            <a:spLocks noGrp="1"/>
          </p:cNvSpPr>
          <p:nvPr>
            <p:ph type="sldNum" sz="quarter" idx="10"/>
          </p:nvPr>
        </p:nvSpPr>
        <p:spPr/>
        <p:txBody>
          <a:bodyPr/>
          <a:lstStyle/>
          <a:p>
            <a:fld id="{ED7050CE-A544-402A-BE92-8C12784AD86D}" type="slidenum">
              <a:rPr lang="en-US" smtClean="0"/>
              <a:t>16</a:t>
            </a:fld>
            <a:endParaRPr lang="en-US"/>
          </a:p>
        </p:txBody>
      </p:sp>
    </p:spTree>
    <p:extLst>
      <p:ext uri="{BB962C8B-B14F-4D97-AF65-F5344CB8AC3E}">
        <p14:creationId xmlns:p14="http://schemas.microsoft.com/office/powerpoint/2010/main" val="340967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Lst>
        </p:spPr>
      </p:sp>
      <p:sp>
        <p:nvSpPr>
          <p:cNvPr id="74754"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a typeface="ＭＳ Ｐゴシック" charset="0"/>
              <a:cs typeface="ＭＳ Ｐゴシック" charset="0"/>
            </a:endParaRPr>
          </a:p>
        </p:txBody>
      </p:sp>
      <p:sp>
        <p:nvSpPr>
          <p:cNvPr id="74755"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300">
                <a:solidFill>
                  <a:schemeClr val="tx1"/>
                </a:solidFill>
                <a:latin typeface="Arial" charset="0"/>
                <a:ea typeface="ＭＳ Ｐゴシック" charset="0"/>
                <a:cs typeface="ＭＳ Ｐゴシック" charset="0"/>
              </a:defRPr>
            </a:lvl1pPr>
            <a:lvl2pPr marL="702756" indent="-270291" eaLnBrk="0" hangingPunct="0">
              <a:defRPr sz="2300">
                <a:solidFill>
                  <a:schemeClr val="tx1"/>
                </a:solidFill>
                <a:latin typeface="Arial" charset="0"/>
                <a:ea typeface="ＭＳ Ｐゴシック" charset="0"/>
              </a:defRPr>
            </a:lvl2pPr>
            <a:lvl3pPr marL="1081164" indent="-216233" eaLnBrk="0" hangingPunct="0">
              <a:defRPr sz="2300">
                <a:solidFill>
                  <a:schemeClr val="tx1"/>
                </a:solidFill>
                <a:latin typeface="Arial" charset="0"/>
                <a:ea typeface="ＭＳ Ｐゴシック" charset="0"/>
              </a:defRPr>
            </a:lvl3pPr>
            <a:lvl4pPr marL="1513629" indent="-216233" eaLnBrk="0" hangingPunct="0">
              <a:defRPr sz="2300">
                <a:solidFill>
                  <a:schemeClr val="tx1"/>
                </a:solidFill>
                <a:latin typeface="Arial" charset="0"/>
                <a:ea typeface="ＭＳ Ｐゴシック" charset="0"/>
              </a:defRPr>
            </a:lvl4pPr>
            <a:lvl5pPr marL="1946095" indent="-216233" eaLnBrk="0" hangingPunct="0">
              <a:defRPr sz="2300">
                <a:solidFill>
                  <a:schemeClr val="tx1"/>
                </a:solidFill>
                <a:latin typeface="Arial" charset="0"/>
                <a:ea typeface="ＭＳ Ｐゴシック" charset="0"/>
              </a:defRPr>
            </a:lvl5pPr>
            <a:lvl6pPr marL="2378560" indent="-216233" eaLnBrk="0" fontAlgn="base" hangingPunct="0">
              <a:spcBef>
                <a:spcPct val="0"/>
              </a:spcBef>
              <a:spcAft>
                <a:spcPct val="0"/>
              </a:spcAft>
              <a:defRPr sz="2300">
                <a:solidFill>
                  <a:schemeClr val="tx1"/>
                </a:solidFill>
                <a:latin typeface="Arial" charset="0"/>
                <a:ea typeface="ＭＳ Ｐゴシック" charset="0"/>
              </a:defRPr>
            </a:lvl6pPr>
            <a:lvl7pPr marL="2811026" indent="-216233" eaLnBrk="0" fontAlgn="base" hangingPunct="0">
              <a:spcBef>
                <a:spcPct val="0"/>
              </a:spcBef>
              <a:spcAft>
                <a:spcPct val="0"/>
              </a:spcAft>
              <a:defRPr sz="2300">
                <a:solidFill>
                  <a:schemeClr val="tx1"/>
                </a:solidFill>
                <a:latin typeface="Arial" charset="0"/>
                <a:ea typeface="ＭＳ Ｐゴシック" charset="0"/>
              </a:defRPr>
            </a:lvl7pPr>
            <a:lvl8pPr marL="3243491" indent="-216233" eaLnBrk="0" fontAlgn="base" hangingPunct="0">
              <a:spcBef>
                <a:spcPct val="0"/>
              </a:spcBef>
              <a:spcAft>
                <a:spcPct val="0"/>
              </a:spcAft>
              <a:defRPr sz="2300">
                <a:solidFill>
                  <a:schemeClr val="tx1"/>
                </a:solidFill>
                <a:latin typeface="Arial" charset="0"/>
                <a:ea typeface="ＭＳ Ｐゴシック" charset="0"/>
              </a:defRPr>
            </a:lvl8pPr>
            <a:lvl9pPr marL="3675957" indent="-216233" eaLnBrk="0" fontAlgn="base" hangingPunct="0">
              <a:spcBef>
                <a:spcPct val="0"/>
              </a:spcBef>
              <a:spcAft>
                <a:spcPct val="0"/>
              </a:spcAft>
              <a:defRPr sz="2300">
                <a:solidFill>
                  <a:schemeClr val="tx1"/>
                </a:solidFill>
                <a:latin typeface="Arial" charset="0"/>
                <a:ea typeface="ＭＳ Ｐゴシック" charset="0"/>
              </a:defRPr>
            </a:lvl9pPr>
          </a:lstStyle>
          <a:p>
            <a:pPr eaLnBrk="1" hangingPunct="1"/>
            <a:fld id="{325278DD-A268-D24B-8B9D-E0AFE2CB4300}" type="slidenum">
              <a:rPr lang="en-US" sz="1200">
                <a:latin typeface="Calibri" charset="0"/>
              </a:rPr>
              <a:pPr eaLnBrk="1" hangingPunct="1"/>
              <a:t>17</a:t>
            </a:fld>
            <a:endParaRPr lang="en-US" sz="1200">
              <a:latin typeface="Calibri" charset="0"/>
            </a:endParaRPr>
          </a:p>
        </p:txBody>
      </p:sp>
    </p:spTree>
    <p:extLst>
      <p:ext uri="{BB962C8B-B14F-4D97-AF65-F5344CB8AC3E}">
        <p14:creationId xmlns:p14="http://schemas.microsoft.com/office/powerpoint/2010/main" val="1290286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7279577A-99F8-BF44-BEE8-5E97F2CAEFF0}" type="slidenum">
              <a:rPr lang="en-US" smtClean="0"/>
              <a:t>2</a:t>
            </a:fld>
            <a:endParaRPr lang="en-US"/>
          </a:p>
        </p:txBody>
      </p:sp>
    </p:spTree>
    <p:extLst>
      <p:ext uri="{BB962C8B-B14F-4D97-AF65-F5344CB8AC3E}">
        <p14:creationId xmlns:p14="http://schemas.microsoft.com/office/powerpoint/2010/main" val="17689269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79577A-99F8-BF44-BEE8-5E97F2CAEFF0}" type="slidenum">
              <a:rPr lang="en-US" smtClean="0"/>
              <a:t>3</a:t>
            </a:fld>
            <a:endParaRPr lang="en-US"/>
          </a:p>
        </p:txBody>
      </p:sp>
    </p:spTree>
    <p:extLst>
      <p:ext uri="{BB962C8B-B14F-4D97-AF65-F5344CB8AC3E}">
        <p14:creationId xmlns:p14="http://schemas.microsoft.com/office/powerpoint/2010/main" val="22915322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Lst>
        </p:spPr>
      </p:sp>
      <p:sp>
        <p:nvSpPr>
          <p:cNvPr id="58370" name="Notes Placeholder 2"/>
          <p:cNvSpPr>
            <a:spLocks noGrp="1"/>
          </p:cNvSpPr>
          <p:nvPr>
            <p:ph type="body" idx="1"/>
          </p:nvPr>
        </p:nvSpPr>
        <p:spPr bwMode="auto">
          <a:noFill/>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a typeface="ＭＳ Ｐゴシック" charset="0"/>
              <a:cs typeface="ＭＳ Ｐゴシック" charset="0"/>
            </a:endParaRPr>
          </a:p>
        </p:txBody>
      </p:sp>
      <p:sp>
        <p:nvSpPr>
          <p:cNvPr id="5837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300">
                <a:solidFill>
                  <a:schemeClr val="tx1"/>
                </a:solidFill>
                <a:latin typeface="Arial" charset="0"/>
                <a:ea typeface="ＭＳ Ｐゴシック" charset="0"/>
                <a:cs typeface="ＭＳ Ｐゴシック" charset="0"/>
              </a:defRPr>
            </a:lvl1pPr>
            <a:lvl2pPr marL="702756" indent="-270291" eaLnBrk="0" hangingPunct="0">
              <a:defRPr sz="2300">
                <a:solidFill>
                  <a:schemeClr val="tx1"/>
                </a:solidFill>
                <a:latin typeface="Arial" charset="0"/>
                <a:ea typeface="ＭＳ Ｐゴシック" charset="0"/>
              </a:defRPr>
            </a:lvl2pPr>
            <a:lvl3pPr marL="1081164" indent="-216233" eaLnBrk="0" hangingPunct="0">
              <a:defRPr sz="2300">
                <a:solidFill>
                  <a:schemeClr val="tx1"/>
                </a:solidFill>
                <a:latin typeface="Arial" charset="0"/>
                <a:ea typeface="ＭＳ Ｐゴシック" charset="0"/>
              </a:defRPr>
            </a:lvl3pPr>
            <a:lvl4pPr marL="1513629" indent="-216233" eaLnBrk="0" hangingPunct="0">
              <a:defRPr sz="2300">
                <a:solidFill>
                  <a:schemeClr val="tx1"/>
                </a:solidFill>
                <a:latin typeface="Arial" charset="0"/>
                <a:ea typeface="ＭＳ Ｐゴシック" charset="0"/>
              </a:defRPr>
            </a:lvl4pPr>
            <a:lvl5pPr marL="1946095" indent="-216233" eaLnBrk="0" hangingPunct="0">
              <a:defRPr sz="2300">
                <a:solidFill>
                  <a:schemeClr val="tx1"/>
                </a:solidFill>
                <a:latin typeface="Arial" charset="0"/>
                <a:ea typeface="ＭＳ Ｐゴシック" charset="0"/>
              </a:defRPr>
            </a:lvl5pPr>
            <a:lvl6pPr marL="2378560" indent="-216233" eaLnBrk="0" fontAlgn="base" hangingPunct="0">
              <a:spcBef>
                <a:spcPct val="0"/>
              </a:spcBef>
              <a:spcAft>
                <a:spcPct val="0"/>
              </a:spcAft>
              <a:defRPr sz="2300">
                <a:solidFill>
                  <a:schemeClr val="tx1"/>
                </a:solidFill>
                <a:latin typeface="Arial" charset="0"/>
                <a:ea typeface="ＭＳ Ｐゴシック" charset="0"/>
              </a:defRPr>
            </a:lvl6pPr>
            <a:lvl7pPr marL="2811026" indent="-216233" eaLnBrk="0" fontAlgn="base" hangingPunct="0">
              <a:spcBef>
                <a:spcPct val="0"/>
              </a:spcBef>
              <a:spcAft>
                <a:spcPct val="0"/>
              </a:spcAft>
              <a:defRPr sz="2300">
                <a:solidFill>
                  <a:schemeClr val="tx1"/>
                </a:solidFill>
                <a:latin typeface="Arial" charset="0"/>
                <a:ea typeface="ＭＳ Ｐゴシック" charset="0"/>
              </a:defRPr>
            </a:lvl7pPr>
            <a:lvl8pPr marL="3243491" indent="-216233" eaLnBrk="0" fontAlgn="base" hangingPunct="0">
              <a:spcBef>
                <a:spcPct val="0"/>
              </a:spcBef>
              <a:spcAft>
                <a:spcPct val="0"/>
              </a:spcAft>
              <a:defRPr sz="2300">
                <a:solidFill>
                  <a:schemeClr val="tx1"/>
                </a:solidFill>
                <a:latin typeface="Arial" charset="0"/>
                <a:ea typeface="ＭＳ Ｐゴシック" charset="0"/>
              </a:defRPr>
            </a:lvl8pPr>
            <a:lvl9pPr marL="3675957" indent="-216233" eaLnBrk="0" fontAlgn="base" hangingPunct="0">
              <a:spcBef>
                <a:spcPct val="0"/>
              </a:spcBef>
              <a:spcAft>
                <a:spcPct val="0"/>
              </a:spcAft>
              <a:defRPr sz="2300">
                <a:solidFill>
                  <a:schemeClr val="tx1"/>
                </a:solidFill>
                <a:latin typeface="Arial" charset="0"/>
                <a:ea typeface="ＭＳ Ｐゴシック" charset="0"/>
              </a:defRPr>
            </a:lvl9pPr>
          </a:lstStyle>
          <a:p>
            <a:pPr eaLnBrk="1" hangingPunct="1"/>
            <a:fld id="{91CF749E-BFEF-FB4B-AFF0-90FA89876A4E}" type="slidenum">
              <a:rPr lang="en-US" sz="1200">
                <a:solidFill>
                  <a:srgbClr val="000000"/>
                </a:solidFill>
                <a:latin typeface="Calibri" charset="0"/>
              </a:rPr>
              <a:pPr eaLnBrk="1" hangingPunct="1"/>
              <a:t>4</a:t>
            </a:fld>
            <a:endParaRPr lang="en-US" sz="1200">
              <a:solidFill>
                <a:srgbClr val="000000"/>
              </a:solidFill>
              <a:latin typeface="Calibri" charset="0"/>
            </a:endParaRPr>
          </a:p>
        </p:txBody>
      </p:sp>
    </p:spTree>
    <p:extLst>
      <p:ext uri="{BB962C8B-B14F-4D97-AF65-F5344CB8AC3E}">
        <p14:creationId xmlns:p14="http://schemas.microsoft.com/office/powerpoint/2010/main" val="3472402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96A1C5-B7D8-47C9-A86D-7D15071D52DC}" type="slidenum">
              <a:rPr lang="en-US" smtClean="0"/>
              <a:t>5</a:t>
            </a:fld>
            <a:endParaRPr lang="en-US"/>
          </a:p>
        </p:txBody>
      </p:sp>
    </p:spTree>
    <p:extLst>
      <p:ext uri="{BB962C8B-B14F-4D97-AF65-F5344CB8AC3E}">
        <p14:creationId xmlns:p14="http://schemas.microsoft.com/office/powerpoint/2010/main" val="20320456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7050CE-A544-402A-BE92-8C12784AD86D}" type="slidenum">
              <a:rPr lang="en-US" smtClean="0"/>
              <a:t>6</a:t>
            </a:fld>
            <a:endParaRPr lang="en-US"/>
          </a:p>
        </p:txBody>
      </p:sp>
    </p:spTree>
    <p:extLst>
      <p:ext uri="{BB962C8B-B14F-4D97-AF65-F5344CB8AC3E}">
        <p14:creationId xmlns:p14="http://schemas.microsoft.com/office/powerpoint/2010/main" val="3265750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7050CE-A544-402A-BE92-8C12784AD86D}" type="slidenum">
              <a:rPr lang="en-US" smtClean="0"/>
              <a:t>7</a:t>
            </a:fld>
            <a:endParaRPr lang="en-US"/>
          </a:p>
        </p:txBody>
      </p:sp>
    </p:spTree>
    <p:extLst>
      <p:ext uri="{BB962C8B-B14F-4D97-AF65-F5344CB8AC3E}">
        <p14:creationId xmlns:p14="http://schemas.microsoft.com/office/powerpoint/2010/main" val="32902254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ED7050CE-A544-402A-BE92-8C12784AD86D}" type="slidenum">
              <a:rPr lang="en-US" smtClean="0"/>
              <a:t>8</a:t>
            </a:fld>
            <a:endParaRPr lang="en-US"/>
          </a:p>
        </p:txBody>
      </p:sp>
    </p:spTree>
    <p:extLst>
      <p:ext uri="{BB962C8B-B14F-4D97-AF65-F5344CB8AC3E}">
        <p14:creationId xmlns:p14="http://schemas.microsoft.com/office/powerpoint/2010/main" val="25173635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05EC42-1C39-8742-B09D-9292745BA5A8}" type="slidenum">
              <a:rPr lang="en-US" smtClean="0"/>
              <a:t>9</a:t>
            </a:fld>
            <a:endParaRPr lang="en-US" dirty="0"/>
          </a:p>
        </p:txBody>
      </p:sp>
    </p:spTree>
    <p:extLst>
      <p:ext uri="{BB962C8B-B14F-4D97-AF65-F5344CB8AC3E}">
        <p14:creationId xmlns:p14="http://schemas.microsoft.com/office/powerpoint/2010/main" val="675598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193B90E-D31D-4F09-B969-F651BE9F4B62}" type="datetimeFigureOut">
              <a:rPr lang="en-US" smtClean="0"/>
              <a:t>4/12/2017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DA3FF8-E7A8-47AF-AFEC-9780A25812D7}" type="slidenum">
              <a:rPr lang="en-US" smtClean="0"/>
              <a:t>‹#›</a:t>
            </a:fld>
            <a:endParaRPr lang="en-US"/>
          </a:p>
        </p:txBody>
      </p:sp>
    </p:spTree>
    <p:extLst>
      <p:ext uri="{BB962C8B-B14F-4D97-AF65-F5344CB8AC3E}">
        <p14:creationId xmlns:p14="http://schemas.microsoft.com/office/powerpoint/2010/main" val="49826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93B90E-D31D-4F09-B969-F651BE9F4B62}" type="datetimeFigureOut">
              <a:rPr lang="en-US" smtClean="0"/>
              <a:t>4/12/2017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DA3FF8-E7A8-47AF-AFEC-9780A25812D7}" type="slidenum">
              <a:rPr lang="en-US" smtClean="0"/>
              <a:t>‹#›</a:t>
            </a:fld>
            <a:endParaRPr lang="en-US"/>
          </a:p>
        </p:txBody>
      </p:sp>
    </p:spTree>
    <p:extLst>
      <p:ext uri="{BB962C8B-B14F-4D97-AF65-F5344CB8AC3E}">
        <p14:creationId xmlns:p14="http://schemas.microsoft.com/office/powerpoint/2010/main" val="39168712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93B90E-D31D-4F09-B969-F651BE9F4B62}" type="datetimeFigureOut">
              <a:rPr lang="en-US" smtClean="0"/>
              <a:t>4/12/2017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DA3FF8-E7A8-47AF-AFEC-9780A25812D7}" type="slidenum">
              <a:rPr lang="en-US" smtClean="0"/>
              <a:t>‹#›</a:t>
            </a:fld>
            <a:endParaRPr lang="en-US"/>
          </a:p>
        </p:txBody>
      </p:sp>
    </p:spTree>
    <p:extLst>
      <p:ext uri="{BB962C8B-B14F-4D97-AF65-F5344CB8AC3E}">
        <p14:creationId xmlns:p14="http://schemas.microsoft.com/office/powerpoint/2010/main" val="2133189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93B90E-D31D-4F09-B969-F651BE9F4B62}" type="datetimeFigureOut">
              <a:rPr lang="en-US" smtClean="0"/>
              <a:t>4/12/2017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DA3FF8-E7A8-47AF-AFEC-9780A25812D7}" type="slidenum">
              <a:rPr lang="en-US" smtClean="0"/>
              <a:t>‹#›</a:t>
            </a:fld>
            <a:endParaRPr lang="en-US"/>
          </a:p>
        </p:txBody>
      </p:sp>
    </p:spTree>
    <p:extLst>
      <p:ext uri="{BB962C8B-B14F-4D97-AF65-F5344CB8AC3E}">
        <p14:creationId xmlns:p14="http://schemas.microsoft.com/office/powerpoint/2010/main" val="1043192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93B90E-D31D-4F09-B969-F651BE9F4B62}" type="datetimeFigureOut">
              <a:rPr lang="en-US" smtClean="0"/>
              <a:t>4/12/2017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DA3FF8-E7A8-47AF-AFEC-9780A25812D7}" type="slidenum">
              <a:rPr lang="en-US" smtClean="0"/>
              <a:t>‹#›</a:t>
            </a:fld>
            <a:endParaRPr lang="en-US"/>
          </a:p>
        </p:txBody>
      </p:sp>
    </p:spTree>
    <p:extLst>
      <p:ext uri="{BB962C8B-B14F-4D97-AF65-F5344CB8AC3E}">
        <p14:creationId xmlns:p14="http://schemas.microsoft.com/office/powerpoint/2010/main" val="21261127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193B90E-D31D-4F09-B969-F651BE9F4B62}" type="datetimeFigureOut">
              <a:rPr lang="en-US" smtClean="0"/>
              <a:t>4/12/2017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DA3FF8-E7A8-47AF-AFEC-9780A25812D7}" type="slidenum">
              <a:rPr lang="en-US" smtClean="0"/>
              <a:t>‹#›</a:t>
            </a:fld>
            <a:endParaRPr lang="en-US"/>
          </a:p>
        </p:txBody>
      </p:sp>
    </p:spTree>
    <p:extLst>
      <p:ext uri="{BB962C8B-B14F-4D97-AF65-F5344CB8AC3E}">
        <p14:creationId xmlns:p14="http://schemas.microsoft.com/office/powerpoint/2010/main" val="786054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193B90E-D31D-4F09-B969-F651BE9F4B62}" type="datetimeFigureOut">
              <a:rPr lang="en-US" smtClean="0"/>
              <a:t>4/12/2017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DA3FF8-E7A8-47AF-AFEC-9780A25812D7}" type="slidenum">
              <a:rPr lang="en-US" smtClean="0"/>
              <a:t>‹#›</a:t>
            </a:fld>
            <a:endParaRPr lang="en-US"/>
          </a:p>
        </p:txBody>
      </p:sp>
    </p:spTree>
    <p:extLst>
      <p:ext uri="{BB962C8B-B14F-4D97-AF65-F5344CB8AC3E}">
        <p14:creationId xmlns:p14="http://schemas.microsoft.com/office/powerpoint/2010/main" val="3281955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193B90E-D31D-4F09-B969-F651BE9F4B62}" type="datetimeFigureOut">
              <a:rPr lang="en-US" smtClean="0"/>
              <a:t>4/12/2017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DA3FF8-E7A8-47AF-AFEC-9780A25812D7}" type="slidenum">
              <a:rPr lang="en-US" smtClean="0"/>
              <a:t>‹#›</a:t>
            </a:fld>
            <a:endParaRPr lang="en-US"/>
          </a:p>
        </p:txBody>
      </p:sp>
    </p:spTree>
    <p:extLst>
      <p:ext uri="{BB962C8B-B14F-4D97-AF65-F5344CB8AC3E}">
        <p14:creationId xmlns:p14="http://schemas.microsoft.com/office/powerpoint/2010/main" val="1941715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93B90E-D31D-4F09-B969-F651BE9F4B62}" type="datetimeFigureOut">
              <a:rPr lang="en-US" smtClean="0"/>
              <a:t>4/12/2017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DA3FF8-E7A8-47AF-AFEC-9780A25812D7}" type="slidenum">
              <a:rPr lang="en-US" smtClean="0"/>
              <a:t>‹#›</a:t>
            </a:fld>
            <a:endParaRPr lang="en-US"/>
          </a:p>
        </p:txBody>
      </p:sp>
    </p:spTree>
    <p:extLst>
      <p:ext uri="{BB962C8B-B14F-4D97-AF65-F5344CB8AC3E}">
        <p14:creationId xmlns:p14="http://schemas.microsoft.com/office/powerpoint/2010/main" val="339209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93B90E-D31D-4F09-B969-F651BE9F4B62}" type="datetimeFigureOut">
              <a:rPr lang="en-US" smtClean="0"/>
              <a:t>4/12/2017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DA3FF8-E7A8-47AF-AFEC-9780A25812D7}" type="slidenum">
              <a:rPr lang="en-US" smtClean="0"/>
              <a:t>‹#›</a:t>
            </a:fld>
            <a:endParaRPr lang="en-US"/>
          </a:p>
        </p:txBody>
      </p:sp>
    </p:spTree>
    <p:extLst>
      <p:ext uri="{BB962C8B-B14F-4D97-AF65-F5344CB8AC3E}">
        <p14:creationId xmlns:p14="http://schemas.microsoft.com/office/powerpoint/2010/main" val="3853894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93B90E-D31D-4F09-B969-F651BE9F4B62}" type="datetimeFigureOut">
              <a:rPr lang="en-US" smtClean="0"/>
              <a:t>4/12/2017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DA3FF8-E7A8-47AF-AFEC-9780A25812D7}" type="slidenum">
              <a:rPr lang="en-US" smtClean="0"/>
              <a:t>‹#›</a:t>
            </a:fld>
            <a:endParaRPr lang="en-US"/>
          </a:p>
        </p:txBody>
      </p:sp>
    </p:spTree>
    <p:extLst>
      <p:ext uri="{BB962C8B-B14F-4D97-AF65-F5344CB8AC3E}">
        <p14:creationId xmlns:p14="http://schemas.microsoft.com/office/powerpoint/2010/main" val="39456682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93B90E-D31D-4F09-B969-F651BE9F4B62}" type="datetimeFigureOut">
              <a:rPr lang="en-US" smtClean="0"/>
              <a:t>4/12/2017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DA3FF8-E7A8-47AF-AFEC-9780A25812D7}" type="slidenum">
              <a:rPr lang="en-US" smtClean="0"/>
              <a:t>‹#›</a:t>
            </a:fld>
            <a:endParaRPr lang="en-US"/>
          </a:p>
        </p:txBody>
      </p:sp>
      <p:sp>
        <p:nvSpPr>
          <p:cNvPr id="7" name="Rectangle 6"/>
          <p:cNvSpPr/>
          <p:nvPr userDrawn="1"/>
        </p:nvSpPr>
        <p:spPr>
          <a:xfrm>
            <a:off x="0" y="6513379"/>
            <a:ext cx="12192000" cy="372533"/>
          </a:xfrm>
          <a:prstGeom prst="rect">
            <a:avLst/>
          </a:prstGeom>
          <a:solidFill>
            <a:srgbClr val="3B76C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4B69BC"/>
              </a:solidFill>
            </a:endParaRPr>
          </a:p>
        </p:txBody>
      </p:sp>
    </p:spTree>
    <p:extLst>
      <p:ext uri="{BB962C8B-B14F-4D97-AF65-F5344CB8AC3E}">
        <p14:creationId xmlns:p14="http://schemas.microsoft.com/office/powerpoint/2010/main" val="1899229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accessdata.fda.gov/drugsatfda_docs/label/2016/103792s5330lbl.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8" Type="http://schemas.openxmlformats.org/officeDocument/2006/relationships/image" Target="cid:1080b085-bd52-4be9-b4ac-e07fad8bc953@email.mc.vanderbilt.edu" TargetMode="External"/><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6.jpg"/><Relationship Id="rId5" Type="http://schemas.openxmlformats.org/officeDocument/2006/relationships/image" Target="../media/image15.jpeg"/><Relationship Id="rId10" Type="http://schemas.openxmlformats.org/officeDocument/2006/relationships/image" Target="cid:f3fb2f11-5e7f-4218-b6ab-765cd398d2db@email.mc.vanderbilt.edu" TargetMode="External"/><Relationship Id="rId4" Type="http://schemas.openxmlformats.org/officeDocument/2006/relationships/image" Target="../media/image14.png"/><Relationship Id="rId9" Type="http://schemas.openxmlformats.org/officeDocument/2006/relationships/image" Target="../media/image1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Christine Micheel, Ph.D.</a:t>
            </a:r>
          </a:p>
          <a:p>
            <a:r>
              <a:rPr lang="en-US" dirty="0" smtClean="0"/>
              <a:t>10</a:t>
            </a:r>
            <a:r>
              <a:rPr lang="en-US" baseline="30000" dirty="0" smtClean="0"/>
              <a:t>th</a:t>
            </a:r>
            <a:r>
              <a:rPr lang="en-US" dirty="0" smtClean="0"/>
              <a:t> International </a:t>
            </a:r>
            <a:r>
              <a:rPr lang="en-US" dirty="0" err="1" smtClean="0"/>
              <a:t>Biocuration</a:t>
            </a:r>
            <a:r>
              <a:rPr lang="en-US" dirty="0" smtClean="0"/>
              <a:t> Meeting</a:t>
            </a:r>
          </a:p>
          <a:p>
            <a:r>
              <a:rPr lang="en-US" dirty="0" smtClean="0"/>
              <a:t>March 2017</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6800" y="1631839"/>
            <a:ext cx="10058400" cy="1878124"/>
          </a:xfrm>
          <a:prstGeom prst="rect">
            <a:avLst/>
          </a:prstGeom>
        </p:spPr>
      </p:pic>
    </p:spTree>
    <p:extLst>
      <p:ext uri="{BB962C8B-B14F-4D97-AF65-F5344CB8AC3E}">
        <p14:creationId xmlns:p14="http://schemas.microsoft.com/office/powerpoint/2010/main" val="23329931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 is a therapeutic assertion?</a:t>
            </a:r>
            <a:endParaRPr lang="en-US" dirty="0"/>
          </a:p>
        </p:txBody>
      </p:sp>
      <p:sp>
        <p:nvSpPr>
          <p:cNvPr id="6" name="Content Placeholder 5"/>
          <p:cNvSpPr>
            <a:spLocks noGrp="1"/>
          </p:cNvSpPr>
          <p:nvPr>
            <p:ph idx="1"/>
          </p:nvPr>
        </p:nvSpPr>
        <p:spPr>
          <a:xfrm>
            <a:off x="838200" y="3560617"/>
            <a:ext cx="10515600" cy="2616345"/>
          </a:xfrm>
        </p:spPr>
        <p:txBody>
          <a:bodyPr/>
          <a:lstStyle/>
          <a:p>
            <a:r>
              <a:rPr lang="en-US" dirty="0" smtClean="0"/>
              <a:t>Diagnosis</a:t>
            </a:r>
          </a:p>
          <a:p>
            <a:r>
              <a:rPr lang="en-US" dirty="0" smtClean="0"/>
              <a:t>Alteration</a:t>
            </a:r>
          </a:p>
          <a:p>
            <a:r>
              <a:rPr lang="en-US" dirty="0" smtClean="0"/>
              <a:t>Drug</a:t>
            </a:r>
          </a:p>
          <a:p>
            <a:r>
              <a:rPr lang="en-US" dirty="0" smtClean="0"/>
              <a:t>Level of Evidence</a:t>
            </a:r>
          </a:p>
          <a:p>
            <a:r>
              <a:rPr lang="en-US" dirty="0" smtClean="0"/>
              <a:t>Reference</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371374773"/>
              </p:ext>
            </p:extLst>
          </p:nvPr>
        </p:nvGraphicFramePr>
        <p:xfrm>
          <a:off x="0" y="1825625"/>
          <a:ext cx="12192000" cy="1428990"/>
        </p:xfrm>
        <a:graphic>
          <a:graphicData uri="http://schemas.openxmlformats.org/drawingml/2006/table">
            <a:tbl>
              <a:tblPr firstRow="1" firstCol="1" bandRow="1">
                <a:tableStyleId>{5C22544A-7EE6-4342-B048-85BDC9FD1C3A}</a:tableStyleId>
              </a:tblPr>
              <a:tblGrid>
                <a:gridCol w="1971889"/>
                <a:gridCol w="1794171"/>
                <a:gridCol w="1890871"/>
                <a:gridCol w="2699751"/>
                <a:gridCol w="1922233"/>
                <a:gridCol w="1913085"/>
              </a:tblGrid>
              <a:tr h="471325">
                <a:tc gridSpan="6">
                  <a:txBody>
                    <a:bodyPr/>
                    <a:lstStyle/>
                    <a:p>
                      <a:pPr marL="0" marR="0">
                        <a:lnSpc>
                          <a:spcPct val="107000"/>
                        </a:lnSpc>
                        <a:spcBef>
                          <a:spcPts val="0"/>
                        </a:spcBef>
                        <a:spcAft>
                          <a:spcPts val="0"/>
                        </a:spcAft>
                      </a:pPr>
                      <a:r>
                        <a:rPr lang="en-US" sz="1500" dirty="0">
                          <a:effectLst/>
                        </a:rPr>
                        <a:t>EVIDENCE </a:t>
                      </a:r>
                      <a:r>
                        <a:rPr lang="en-US" sz="1500" u="sng" dirty="0">
                          <a:effectLst/>
                        </a:rPr>
                        <a:t>SUPPORTS </a:t>
                      </a:r>
                      <a:r>
                        <a:rPr lang="en-US" sz="1500" dirty="0">
                          <a:effectLst/>
                        </a:rPr>
                        <a:t>USING FOLLOWING </a:t>
                      </a:r>
                      <a:r>
                        <a:rPr lang="en-US" sz="1500" dirty="0" smtClean="0">
                          <a:effectLst/>
                        </a:rPr>
                        <a:t>DRUG </a:t>
                      </a:r>
                      <a:r>
                        <a:rPr lang="en-US" sz="1500" dirty="0">
                          <a:effectLst/>
                        </a:rPr>
                        <a:t>FOR PATIENT’S TUMOR TYPE, BASED ON GENOMIC ANALYSIS</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39184">
                <a:tc>
                  <a:txBody>
                    <a:bodyPr/>
                    <a:lstStyle/>
                    <a:p>
                      <a:pPr marL="0" marR="0">
                        <a:lnSpc>
                          <a:spcPct val="107000"/>
                        </a:lnSpc>
                        <a:spcBef>
                          <a:spcPts val="0"/>
                        </a:spcBef>
                        <a:spcAft>
                          <a:spcPts val="0"/>
                        </a:spcAft>
                      </a:pPr>
                      <a:r>
                        <a:rPr lang="en-US" sz="1500" dirty="0">
                          <a:effectLst/>
                        </a:rPr>
                        <a:t>Drug</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marL="0" marR="0">
                        <a:lnSpc>
                          <a:spcPct val="107000"/>
                        </a:lnSpc>
                        <a:spcBef>
                          <a:spcPts val="0"/>
                        </a:spcBef>
                        <a:spcAft>
                          <a:spcPts val="0"/>
                        </a:spcAft>
                      </a:pPr>
                      <a:r>
                        <a:rPr lang="en-US" sz="1500">
                          <a:effectLst/>
                        </a:rPr>
                        <a:t>Disease</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T="0" marB="0"/>
                </a:tc>
                <a:tc>
                  <a:txBody>
                    <a:bodyPr/>
                    <a:lstStyle/>
                    <a:p>
                      <a:pPr marL="0" marR="0">
                        <a:lnSpc>
                          <a:spcPct val="107000"/>
                        </a:lnSpc>
                        <a:spcBef>
                          <a:spcPts val="0"/>
                        </a:spcBef>
                        <a:spcAft>
                          <a:spcPts val="0"/>
                        </a:spcAft>
                      </a:pPr>
                      <a:r>
                        <a:rPr lang="en-US" sz="1500">
                          <a:effectLst/>
                        </a:rPr>
                        <a:t>Alteration</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T="0" marB="0"/>
                </a:tc>
                <a:tc>
                  <a:txBody>
                    <a:bodyPr/>
                    <a:lstStyle/>
                    <a:p>
                      <a:pPr marL="0" marR="0">
                        <a:lnSpc>
                          <a:spcPct val="107000"/>
                        </a:lnSpc>
                        <a:spcBef>
                          <a:spcPts val="0"/>
                        </a:spcBef>
                        <a:spcAft>
                          <a:spcPts val="0"/>
                        </a:spcAft>
                      </a:pPr>
                      <a:r>
                        <a:rPr lang="en-US" sz="1500" u="none" dirty="0">
                          <a:effectLst/>
                        </a:rPr>
                        <a:t>Treatment Setting</a:t>
                      </a:r>
                      <a:r>
                        <a:rPr lang="en-US" sz="1100" u="none" dirty="0">
                          <a:effectLst/>
                        </a:rPr>
                        <a:t> </a:t>
                      </a:r>
                      <a:endParaRPr lang="en-US" sz="1500" u="none"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tc>
                <a:tc>
                  <a:txBody>
                    <a:bodyPr/>
                    <a:lstStyle/>
                    <a:p>
                      <a:pPr marL="0" marR="0">
                        <a:lnSpc>
                          <a:spcPct val="107000"/>
                        </a:lnSpc>
                        <a:spcBef>
                          <a:spcPts val="0"/>
                        </a:spcBef>
                        <a:spcAft>
                          <a:spcPts val="0"/>
                        </a:spcAft>
                      </a:pPr>
                      <a:r>
                        <a:rPr lang="en-US" sz="1500" dirty="0" smtClean="0">
                          <a:effectLst/>
                        </a:rPr>
                        <a:t>Level of</a:t>
                      </a:r>
                      <a:r>
                        <a:rPr lang="en-US" sz="1500" baseline="0" dirty="0" smtClean="0">
                          <a:effectLst/>
                        </a:rPr>
                        <a:t> </a:t>
                      </a:r>
                      <a:r>
                        <a:rPr lang="en-US" sz="1500" dirty="0" smtClean="0">
                          <a:effectLst/>
                        </a:rPr>
                        <a:t>Evidence</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tc>
                <a:tc>
                  <a:txBody>
                    <a:bodyPr/>
                    <a:lstStyle/>
                    <a:p>
                      <a:pPr marL="0" marR="0">
                        <a:lnSpc>
                          <a:spcPct val="107000"/>
                        </a:lnSpc>
                        <a:spcBef>
                          <a:spcPts val="0"/>
                        </a:spcBef>
                        <a:spcAft>
                          <a:spcPts val="0"/>
                        </a:spcAft>
                      </a:pPr>
                      <a:r>
                        <a:rPr lang="en-US" sz="1500">
                          <a:effectLst/>
                        </a:rPr>
                        <a:t>References</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tr>
              <a:tr h="713063">
                <a:tc>
                  <a:txBody>
                    <a:bodyPr/>
                    <a:lstStyle/>
                    <a:p>
                      <a:pPr marL="0" marR="0">
                        <a:lnSpc>
                          <a:spcPct val="107000"/>
                        </a:lnSpc>
                        <a:spcBef>
                          <a:spcPts val="0"/>
                        </a:spcBef>
                        <a:spcAft>
                          <a:spcPts val="0"/>
                        </a:spcAft>
                      </a:pPr>
                      <a:r>
                        <a:rPr lang="en-US" sz="1500" dirty="0" err="1">
                          <a:effectLst/>
                        </a:rPr>
                        <a:t>Cabozantinib</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500" dirty="0">
                          <a:effectLst/>
                        </a:rPr>
                        <a:t>NSCLC</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500">
                          <a:effectLst/>
                        </a:rPr>
                        <a:t>RET Fusion</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T="0" marB="0">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500" dirty="0">
                          <a:effectLst/>
                        </a:rPr>
                        <a:t>Adjuvant/Metastatic</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500">
                          <a:effectLst/>
                        </a:rPr>
                        <a:t>MODERATE</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T="0" marB="0">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500" u="sng" dirty="0">
                          <a:effectLst/>
                          <a:hlinkClick r:id="rId3"/>
                        </a:rPr>
                        <a:t>NCCN Guidelines   (4. 2017)</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0023403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Therapy Assertion</a:t>
            </a:r>
            <a:br>
              <a:rPr lang="en-US" b="1" dirty="0" smtClean="0"/>
            </a:br>
            <a:r>
              <a:rPr lang="en-US" b="1" dirty="0" smtClean="0"/>
              <a:t>Lung Cancer &amp; Erlotinib</a:t>
            </a:r>
            <a:br>
              <a:rPr lang="en-US" b="1" dirty="0" smtClean="0"/>
            </a:br>
            <a:r>
              <a:rPr lang="en-US" sz="3600" dirty="0"/>
              <a:t>(single alteration)</a:t>
            </a:r>
          </a:p>
        </p:txBody>
      </p:sp>
      <p:sp>
        <p:nvSpPr>
          <p:cNvPr id="4" name="Rectangle 3"/>
          <p:cNvSpPr/>
          <p:nvPr/>
        </p:nvSpPr>
        <p:spPr>
          <a:xfrm>
            <a:off x="3042534" y="2216617"/>
            <a:ext cx="2333023" cy="106304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EGFR L858R mutation</a:t>
            </a:r>
          </a:p>
        </p:txBody>
      </p:sp>
      <p:cxnSp>
        <p:nvCxnSpPr>
          <p:cNvPr id="9" name="Elbow Connector 8"/>
          <p:cNvCxnSpPr>
            <a:stCxn id="4" idx="2"/>
            <a:endCxn id="14" idx="1"/>
          </p:cNvCxnSpPr>
          <p:nvPr/>
        </p:nvCxnSpPr>
        <p:spPr>
          <a:xfrm rot="16200000" flipH="1">
            <a:off x="3897028" y="3591676"/>
            <a:ext cx="1211536" cy="587503"/>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6552115" y="4229585"/>
            <a:ext cx="2890535" cy="523220"/>
          </a:xfrm>
          <a:prstGeom prst="rect">
            <a:avLst/>
          </a:prstGeom>
          <a:noFill/>
        </p:spPr>
        <p:txBody>
          <a:bodyPr wrap="none" rtlCol="0">
            <a:spAutoFit/>
          </a:bodyPr>
          <a:lstStyle/>
          <a:p>
            <a:r>
              <a:rPr lang="en-US" sz="2800" dirty="0"/>
              <a:t>Primary Sensitivity</a:t>
            </a:r>
          </a:p>
        </p:txBody>
      </p:sp>
      <p:sp>
        <p:nvSpPr>
          <p:cNvPr id="14" name="TextBox 13"/>
          <p:cNvSpPr txBox="1"/>
          <p:nvPr/>
        </p:nvSpPr>
        <p:spPr>
          <a:xfrm>
            <a:off x="4796548" y="4229585"/>
            <a:ext cx="1680568" cy="523220"/>
          </a:xfrm>
          <a:prstGeom prst="rect">
            <a:avLst/>
          </a:prstGeom>
          <a:noFill/>
        </p:spPr>
        <p:txBody>
          <a:bodyPr wrap="none" rtlCol="0">
            <a:spAutoFit/>
          </a:bodyPr>
          <a:lstStyle/>
          <a:p>
            <a:r>
              <a:rPr lang="en-US" sz="2800" dirty="0"/>
              <a:t>Response:</a:t>
            </a:r>
          </a:p>
        </p:txBody>
      </p:sp>
      <p:sp>
        <p:nvSpPr>
          <p:cNvPr id="15" name="TextBox 14"/>
          <p:cNvSpPr txBox="1"/>
          <p:nvPr/>
        </p:nvSpPr>
        <p:spPr>
          <a:xfrm>
            <a:off x="7355336" y="4667836"/>
            <a:ext cx="1747193" cy="523220"/>
          </a:xfrm>
          <a:prstGeom prst="rect">
            <a:avLst/>
          </a:prstGeom>
          <a:noFill/>
        </p:spPr>
        <p:txBody>
          <a:bodyPr wrap="none" rtlCol="0">
            <a:spAutoFit/>
          </a:bodyPr>
          <a:lstStyle/>
          <a:p>
            <a:r>
              <a:rPr lang="en-US" sz="2800" dirty="0"/>
              <a:t>Metastatic</a:t>
            </a:r>
          </a:p>
        </p:txBody>
      </p:sp>
      <p:sp>
        <p:nvSpPr>
          <p:cNvPr id="16" name="TextBox 15"/>
          <p:cNvSpPr txBox="1"/>
          <p:nvPr/>
        </p:nvSpPr>
        <p:spPr>
          <a:xfrm>
            <a:off x="4795957" y="4635033"/>
            <a:ext cx="2533366" cy="523220"/>
          </a:xfrm>
          <a:prstGeom prst="rect">
            <a:avLst/>
          </a:prstGeom>
          <a:noFill/>
        </p:spPr>
        <p:txBody>
          <a:bodyPr wrap="none" rtlCol="0">
            <a:spAutoFit/>
          </a:bodyPr>
          <a:lstStyle/>
          <a:p>
            <a:r>
              <a:rPr lang="en-US" sz="2800" dirty="0"/>
              <a:t>Line of Therapy:</a:t>
            </a:r>
          </a:p>
        </p:txBody>
      </p:sp>
    </p:spTree>
    <p:extLst>
      <p:ext uri="{BB962C8B-B14F-4D97-AF65-F5344CB8AC3E}">
        <p14:creationId xmlns:p14="http://schemas.microsoft.com/office/powerpoint/2010/main" val="2600040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410922" y="2270657"/>
            <a:ext cx="2333023" cy="106304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EGFR T790M mutation</a:t>
            </a:r>
          </a:p>
        </p:txBody>
      </p:sp>
      <p:sp>
        <p:nvSpPr>
          <p:cNvPr id="3" name="Rectangle 2"/>
          <p:cNvSpPr/>
          <p:nvPr/>
        </p:nvSpPr>
        <p:spPr>
          <a:xfrm>
            <a:off x="2588110" y="2037163"/>
            <a:ext cx="6540950" cy="1572882"/>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5569341" y="2617512"/>
            <a:ext cx="609249" cy="369332"/>
          </a:xfrm>
          <a:prstGeom prst="rect">
            <a:avLst/>
          </a:prstGeom>
          <a:noFill/>
        </p:spPr>
        <p:txBody>
          <a:bodyPr wrap="none" rtlCol="0">
            <a:spAutoFit/>
          </a:bodyPr>
          <a:lstStyle/>
          <a:p>
            <a:r>
              <a:rPr lang="en-US" dirty="0"/>
              <a:t>AND</a:t>
            </a:r>
          </a:p>
        </p:txBody>
      </p:sp>
      <p:cxnSp>
        <p:nvCxnSpPr>
          <p:cNvPr id="9" name="Elbow Connector 8"/>
          <p:cNvCxnSpPr/>
          <p:nvPr/>
        </p:nvCxnSpPr>
        <p:spPr>
          <a:xfrm>
            <a:off x="2853765" y="3639928"/>
            <a:ext cx="1445012" cy="1022597"/>
          </a:xfrm>
          <a:prstGeom prst="bentConnector3">
            <a:avLst>
              <a:gd name="adj1" fmla="val 369"/>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6178589" y="4223861"/>
            <a:ext cx="3125976" cy="523220"/>
          </a:xfrm>
          <a:prstGeom prst="rect">
            <a:avLst/>
          </a:prstGeom>
          <a:noFill/>
        </p:spPr>
        <p:txBody>
          <a:bodyPr wrap="none" rtlCol="0">
            <a:spAutoFit/>
          </a:bodyPr>
          <a:lstStyle/>
          <a:p>
            <a:r>
              <a:rPr lang="en-US" sz="2800" dirty="0"/>
              <a:t>Acquired Resistance</a:t>
            </a:r>
          </a:p>
        </p:txBody>
      </p:sp>
      <p:sp>
        <p:nvSpPr>
          <p:cNvPr id="14" name="TextBox 13"/>
          <p:cNvSpPr txBox="1"/>
          <p:nvPr/>
        </p:nvSpPr>
        <p:spPr>
          <a:xfrm>
            <a:off x="4423023" y="4223861"/>
            <a:ext cx="1680568" cy="523220"/>
          </a:xfrm>
          <a:prstGeom prst="rect">
            <a:avLst/>
          </a:prstGeom>
          <a:noFill/>
        </p:spPr>
        <p:txBody>
          <a:bodyPr wrap="none" rtlCol="0">
            <a:spAutoFit/>
          </a:bodyPr>
          <a:lstStyle/>
          <a:p>
            <a:r>
              <a:rPr lang="en-US" sz="2800" dirty="0"/>
              <a:t>Response:</a:t>
            </a:r>
          </a:p>
        </p:txBody>
      </p:sp>
      <p:sp>
        <p:nvSpPr>
          <p:cNvPr id="15" name="TextBox 14"/>
          <p:cNvSpPr txBox="1"/>
          <p:nvPr/>
        </p:nvSpPr>
        <p:spPr>
          <a:xfrm>
            <a:off x="6981811" y="4662112"/>
            <a:ext cx="1747193" cy="523220"/>
          </a:xfrm>
          <a:prstGeom prst="rect">
            <a:avLst/>
          </a:prstGeom>
          <a:noFill/>
        </p:spPr>
        <p:txBody>
          <a:bodyPr wrap="none" rtlCol="0">
            <a:spAutoFit/>
          </a:bodyPr>
          <a:lstStyle/>
          <a:p>
            <a:r>
              <a:rPr lang="en-US" sz="2800" dirty="0"/>
              <a:t>Metastatic</a:t>
            </a:r>
          </a:p>
        </p:txBody>
      </p:sp>
      <p:sp>
        <p:nvSpPr>
          <p:cNvPr id="16" name="TextBox 15"/>
          <p:cNvSpPr txBox="1"/>
          <p:nvPr/>
        </p:nvSpPr>
        <p:spPr>
          <a:xfrm>
            <a:off x="4422432" y="4629309"/>
            <a:ext cx="2533366" cy="523220"/>
          </a:xfrm>
          <a:prstGeom prst="rect">
            <a:avLst/>
          </a:prstGeom>
          <a:noFill/>
        </p:spPr>
        <p:txBody>
          <a:bodyPr wrap="none" rtlCol="0">
            <a:spAutoFit/>
          </a:bodyPr>
          <a:lstStyle/>
          <a:p>
            <a:r>
              <a:rPr lang="en-US" sz="2800" dirty="0"/>
              <a:t>Line of Therapy:</a:t>
            </a:r>
          </a:p>
        </p:txBody>
      </p:sp>
      <p:sp>
        <p:nvSpPr>
          <p:cNvPr id="13" name="Rectangle 12"/>
          <p:cNvSpPr/>
          <p:nvPr/>
        </p:nvSpPr>
        <p:spPr>
          <a:xfrm>
            <a:off x="3042534" y="2270657"/>
            <a:ext cx="2333023" cy="106304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EGFR L858R mutation</a:t>
            </a:r>
          </a:p>
        </p:txBody>
      </p:sp>
      <p:sp>
        <p:nvSpPr>
          <p:cNvPr id="19" name="Title 1"/>
          <p:cNvSpPr>
            <a:spLocks noGrp="1"/>
          </p:cNvSpPr>
          <p:nvPr>
            <p:ph type="title"/>
          </p:nvPr>
        </p:nvSpPr>
        <p:spPr/>
        <p:txBody>
          <a:bodyPr>
            <a:normAutofit fontScale="90000"/>
          </a:bodyPr>
          <a:lstStyle/>
          <a:p>
            <a:r>
              <a:rPr lang="en-US" b="1" dirty="0" smtClean="0"/>
              <a:t>Therapy Assertions</a:t>
            </a:r>
            <a:br>
              <a:rPr lang="en-US" b="1" dirty="0" smtClean="0"/>
            </a:br>
            <a:r>
              <a:rPr lang="en-US" b="1" dirty="0" smtClean="0"/>
              <a:t>Lung </a:t>
            </a:r>
            <a:r>
              <a:rPr lang="en-US" b="1" dirty="0"/>
              <a:t>Cancer &amp; Erlotinib</a:t>
            </a:r>
            <a:br>
              <a:rPr lang="en-US" b="1" dirty="0"/>
            </a:br>
            <a:r>
              <a:rPr lang="en-US" sz="3600" dirty="0"/>
              <a:t>(co-</a:t>
            </a:r>
            <a:r>
              <a:rPr lang="en-US" sz="3600" dirty="0" err="1"/>
              <a:t>occuring</a:t>
            </a:r>
            <a:r>
              <a:rPr lang="en-US" sz="3600" dirty="0"/>
              <a:t> alterations)</a:t>
            </a:r>
          </a:p>
        </p:txBody>
      </p:sp>
    </p:spTree>
    <p:extLst>
      <p:ext uri="{BB962C8B-B14F-4D97-AF65-F5344CB8AC3E}">
        <p14:creationId xmlns:p14="http://schemas.microsoft.com/office/powerpoint/2010/main" val="27841384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1143000"/>
          </a:xfrm>
        </p:spPr>
        <p:txBody>
          <a:bodyPr>
            <a:normAutofit fontScale="90000"/>
          </a:bodyPr>
          <a:lstStyle/>
          <a:p>
            <a:r>
              <a:rPr lang="en-US" b="1" dirty="0" smtClean="0"/>
              <a:t>Therapy Assertion</a:t>
            </a:r>
            <a:br>
              <a:rPr lang="en-US" b="1" dirty="0" smtClean="0"/>
            </a:br>
            <a:r>
              <a:rPr lang="en-US" b="1" dirty="0" smtClean="0"/>
              <a:t>Colon Cancer &amp; </a:t>
            </a:r>
            <a:r>
              <a:rPr lang="en-US" b="1" dirty="0" err="1" smtClean="0"/>
              <a:t>Cetuximab</a:t>
            </a:r>
            <a:r>
              <a:rPr lang="en-US" dirty="0" smtClean="0"/>
              <a:t/>
            </a:r>
            <a:br>
              <a:rPr lang="en-US" dirty="0" smtClean="0"/>
            </a:br>
            <a:r>
              <a:rPr lang="en-US" sz="3600" dirty="0"/>
              <a:t>(Alteration NOT detected in Variant Group)</a:t>
            </a:r>
            <a:r>
              <a:rPr lang="en-US" dirty="0" smtClean="0"/>
              <a:t> </a:t>
            </a:r>
            <a:endParaRPr lang="en-US" dirty="0"/>
          </a:p>
        </p:txBody>
      </p:sp>
      <p:sp>
        <p:nvSpPr>
          <p:cNvPr id="4" name="Rectangle 3"/>
          <p:cNvSpPr/>
          <p:nvPr/>
        </p:nvSpPr>
        <p:spPr>
          <a:xfrm>
            <a:off x="3042534" y="2108090"/>
            <a:ext cx="2333023" cy="106304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KRAS Exon 2, 3, or 4 mutation</a:t>
            </a:r>
          </a:p>
        </p:txBody>
      </p:sp>
      <p:sp>
        <p:nvSpPr>
          <p:cNvPr id="5" name="Rectangle 4"/>
          <p:cNvSpPr/>
          <p:nvPr/>
        </p:nvSpPr>
        <p:spPr>
          <a:xfrm>
            <a:off x="6410922" y="2108090"/>
            <a:ext cx="2333023" cy="106304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NRAS Exon 2, 3, or 4 mutation</a:t>
            </a:r>
          </a:p>
        </p:txBody>
      </p:sp>
      <p:sp>
        <p:nvSpPr>
          <p:cNvPr id="3" name="Rectangle 2"/>
          <p:cNvSpPr/>
          <p:nvPr/>
        </p:nvSpPr>
        <p:spPr>
          <a:xfrm>
            <a:off x="2573169" y="1904478"/>
            <a:ext cx="6791995" cy="21122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5569341" y="2454945"/>
            <a:ext cx="609249" cy="369332"/>
          </a:xfrm>
          <a:prstGeom prst="rect">
            <a:avLst/>
          </a:prstGeom>
          <a:noFill/>
        </p:spPr>
        <p:txBody>
          <a:bodyPr wrap="none" rtlCol="0">
            <a:spAutoFit/>
          </a:bodyPr>
          <a:lstStyle/>
          <a:p>
            <a:r>
              <a:rPr lang="en-US" dirty="0"/>
              <a:t>AND</a:t>
            </a:r>
          </a:p>
        </p:txBody>
      </p:sp>
      <p:cxnSp>
        <p:nvCxnSpPr>
          <p:cNvPr id="9" name="Elbow Connector 8"/>
          <p:cNvCxnSpPr/>
          <p:nvPr/>
        </p:nvCxnSpPr>
        <p:spPr>
          <a:xfrm>
            <a:off x="3042535" y="4016759"/>
            <a:ext cx="1256243" cy="483199"/>
          </a:xfrm>
          <a:prstGeom prst="bentConnector3">
            <a:avLst>
              <a:gd name="adj1" fmla="val 549"/>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6033981" y="4294840"/>
            <a:ext cx="2890535" cy="523220"/>
          </a:xfrm>
          <a:prstGeom prst="rect">
            <a:avLst/>
          </a:prstGeom>
          <a:noFill/>
        </p:spPr>
        <p:txBody>
          <a:bodyPr wrap="none" rtlCol="0">
            <a:spAutoFit/>
          </a:bodyPr>
          <a:lstStyle/>
          <a:p>
            <a:r>
              <a:rPr lang="en-US" sz="2800" dirty="0"/>
              <a:t>Primary Sensitivity</a:t>
            </a:r>
          </a:p>
        </p:txBody>
      </p:sp>
      <p:sp>
        <p:nvSpPr>
          <p:cNvPr id="11" name="TextBox 10"/>
          <p:cNvSpPr txBox="1"/>
          <p:nvPr/>
        </p:nvSpPr>
        <p:spPr>
          <a:xfrm>
            <a:off x="5756296" y="5541244"/>
            <a:ext cx="3843069" cy="523220"/>
          </a:xfrm>
          <a:prstGeom prst="rect">
            <a:avLst/>
          </a:prstGeom>
          <a:noFill/>
        </p:spPr>
        <p:txBody>
          <a:bodyPr wrap="none" rtlCol="0">
            <a:spAutoFit/>
          </a:bodyPr>
          <a:lstStyle/>
          <a:p>
            <a:r>
              <a:rPr lang="en-US" sz="2800" dirty="0"/>
              <a:t>NCCN (KRAS Exon 2, 3, 4)</a:t>
            </a:r>
          </a:p>
        </p:txBody>
      </p:sp>
      <p:sp>
        <p:nvSpPr>
          <p:cNvPr id="12" name="TextBox 11"/>
          <p:cNvSpPr txBox="1"/>
          <p:nvPr/>
        </p:nvSpPr>
        <p:spPr>
          <a:xfrm>
            <a:off x="5744864" y="5124026"/>
            <a:ext cx="2884724" cy="523220"/>
          </a:xfrm>
          <a:prstGeom prst="rect">
            <a:avLst/>
          </a:prstGeom>
          <a:noFill/>
        </p:spPr>
        <p:txBody>
          <a:bodyPr wrap="none" rtlCol="0">
            <a:spAutoFit/>
          </a:bodyPr>
          <a:lstStyle/>
          <a:p>
            <a:r>
              <a:rPr lang="en-US" sz="2800" dirty="0"/>
              <a:t>FDA (KRAS Exon 2)</a:t>
            </a:r>
          </a:p>
        </p:txBody>
      </p:sp>
      <p:sp>
        <p:nvSpPr>
          <p:cNvPr id="14" name="TextBox 13"/>
          <p:cNvSpPr txBox="1"/>
          <p:nvPr/>
        </p:nvSpPr>
        <p:spPr>
          <a:xfrm>
            <a:off x="4423023" y="4278304"/>
            <a:ext cx="1680568" cy="523220"/>
          </a:xfrm>
          <a:prstGeom prst="rect">
            <a:avLst/>
          </a:prstGeom>
          <a:noFill/>
        </p:spPr>
        <p:txBody>
          <a:bodyPr wrap="none" rtlCol="0">
            <a:spAutoFit/>
          </a:bodyPr>
          <a:lstStyle/>
          <a:p>
            <a:r>
              <a:rPr lang="en-US" sz="2800" dirty="0"/>
              <a:t>Response:</a:t>
            </a:r>
          </a:p>
        </p:txBody>
      </p:sp>
      <p:sp>
        <p:nvSpPr>
          <p:cNvPr id="15" name="TextBox 14"/>
          <p:cNvSpPr txBox="1"/>
          <p:nvPr/>
        </p:nvSpPr>
        <p:spPr>
          <a:xfrm>
            <a:off x="6974831" y="4711981"/>
            <a:ext cx="1747193" cy="523220"/>
          </a:xfrm>
          <a:prstGeom prst="rect">
            <a:avLst/>
          </a:prstGeom>
          <a:noFill/>
        </p:spPr>
        <p:txBody>
          <a:bodyPr wrap="none" rtlCol="0">
            <a:spAutoFit/>
          </a:bodyPr>
          <a:lstStyle/>
          <a:p>
            <a:r>
              <a:rPr lang="en-US" sz="2800" dirty="0"/>
              <a:t>Metastatic</a:t>
            </a:r>
          </a:p>
        </p:txBody>
      </p:sp>
      <p:sp>
        <p:nvSpPr>
          <p:cNvPr id="16" name="TextBox 15"/>
          <p:cNvSpPr txBox="1"/>
          <p:nvPr/>
        </p:nvSpPr>
        <p:spPr>
          <a:xfrm>
            <a:off x="4437373" y="4690857"/>
            <a:ext cx="2533366" cy="523220"/>
          </a:xfrm>
          <a:prstGeom prst="rect">
            <a:avLst/>
          </a:prstGeom>
          <a:noFill/>
        </p:spPr>
        <p:txBody>
          <a:bodyPr wrap="none" rtlCol="0">
            <a:spAutoFit/>
          </a:bodyPr>
          <a:lstStyle/>
          <a:p>
            <a:r>
              <a:rPr lang="en-US" sz="2800" dirty="0"/>
              <a:t>Line of Therapy:</a:t>
            </a:r>
          </a:p>
        </p:txBody>
      </p:sp>
      <p:sp>
        <p:nvSpPr>
          <p:cNvPr id="17" name="TextBox 16"/>
          <p:cNvSpPr txBox="1"/>
          <p:nvPr/>
        </p:nvSpPr>
        <p:spPr>
          <a:xfrm>
            <a:off x="4459260" y="5114202"/>
            <a:ext cx="1279417" cy="523220"/>
          </a:xfrm>
          <a:prstGeom prst="rect">
            <a:avLst/>
          </a:prstGeom>
          <a:noFill/>
        </p:spPr>
        <p:txBody>
          <a:bodyPr wrap="none" rtlCol="0">
            <a:spAutoFit/>
          </a:bodyPr>
          <a:lstStyle/>
          <a:p>
            <a:r>
              <a:rPr lang="en-US" sz="2800" dirty="0"/>
              <a:t>Source:</a:t>
            </a:r>
          </a:p>
        </p:txBody>
      </p:sp>
      <p:sp>
        <p:nvSpPr>
          <p:cNvPr id="20" name="TextBox 19"/>
          <p:cNvSpPr txBox="1"/>
          <p:nvPr/>
        </p:nvSpPr>
        <p:spPr>
          <a:xfrm>
            <a:off x="4465448" y="5541244"/>
            <a:ext cx="1279417" cy="523220"/>
          </a:xfrm>
          <a:prstGeom prst="rect">
            <a:avLst/>
          </a:prstGeom>
          <a:noFill/>
        </p:spPr>
        <p:txBody>
          <a:bodyPr wrap="none" rtlCol="0">
            <a:spAutoFit/>
          </a:bodyPr>
          <a:lstStyle/>
          <a:p>
            <a:r>
              <a:rPr lang="en-US" sz="2800" dirty="0"/>
              <a:t>Source:</a:t>
            </a:r>
          </a:p>
        </p:txBody>
      </p:sp>
      <p:sp>
        <p:nvSpPr>
          <p:cNvPr id="21" name="TextBox 20"/>
          <p:cNvSpPr txBox="1"/>
          <p:nvPr/>
        </p:nvSpPr>
        <p:spPr>
          <a:xfrm>
            <a:off x="5756295" y="5956638"/>
            <a:ext cx="3093014" cy="523220"/>
          </a:xfrm>
          <a:prstGeom prst="rect">
            <a:avLst/>
          </a:prstGeom>
          <a:noFill/>
        </p:spPr>
        <p:txBody>
          <a:bodyPr wrap="none" rtlCol="0">
            <a:spAutoFit/>
          </a:bodyPr>
          <a:lstStyle/>
          <a:p>
            <a:r>
              <a:rPr lang="en-US" sz="2800" dirty="0"/>
              <a:t>ASCO (KRAS Exon 2)</a:t>
            </a:r>
          </a:p>
        </p:txBody>
      </p:sp>
      <p:sp>
        <p:nvSpPr>
          <p:cNvPr id="22" name="TextBox 21"/>
          <p:cNvSpPr txBox="1"/>
          <p:nvPr/>
        </p:nvSpPr>
        <p:spPr>
          <a:xfrm>
            <a:off x="4476879" y="5956638"/>
            <a:ext cx="1279417" cy="523220"/>
          </a:xfrm>
          <a:prstGeom prst="rect">
            <a:avLst/>
          </a:prstGeom>
          <a:noFill/>
        </p:spPr>
        <p:txBody>
          <a:bodyPr wrap="none" rtlCol="0">
            <a:spAutoFit/>
          </a:bodyPr>
          <a:lstStyle/>
          <a:p>
            <a:r>
              <a:rPr lang="en-US" sz="2800" dirty="0"/>
              <a:t>Source:</a:t>
            </a:r>
          </a:p>
        </p:txBody>
      </p:sp>
      <p:cxnSp>
        <p:nvCxnSpPr>
          <p:cNvPr id="13" name="Straight Connector 12"/>
          <p:cNvCxnSpPr>
            <a:stCxn id="4" idx="2"/>
            <a:endCxn id="19" idx="0"/>
          </p:cNvCxnSpPr>
          <p:nvPr/>
        </p:nvCxnSpPr>
        <p:spPr>
          <a:xfrm>
            <a:off x="4209045" y="3171133"/>
            <a:ext cx="0" cy="27958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3398348" y="3450721"/>
            <a:ext cx="1621395" cy="369332"/>
          </a:xfrm>
          <a:prstGeom prst="rect">
            <a:avLst/>
          </a:prstGeom>
          <a:noFill/>
          <a:ln>
            <a:solidFill>
              <a:srgbClr val="FF0000"/>
            </a:solidFill>
          </a:ln>
        </p:spPr>
        <p:txBody>
          <a:bodyPr wrap="none" rtlCol="0">
            <a:spAutoFit/>
          </a:bodyPr>
          <a:lstStyle/>
          <a:p>
            <a:r>
              <a:rPr lang="en-US" dirty="0">
                <a:solidFill>
                  <a:srgbClr val="FF0000"/>
                </a:solidFill>
              </a:rPr>
              <a:t>NOT DETECTED</a:t>
            </a:r>
          </a:p>
        </p:txBody>
      </p:sp>
      <p:cxnSp>
        <p:nvCxnSpPr>
          <p:cNvPr id="26" name="Straight Connector 25"/>
          <p:cNvCxnSpPr>
            <a:stCxn id="5" idx="2"/>
            <a:endCxn id="27" idx="0"/>
          </p:cNvCxnSpPr>
          <p:nvPr/>
        </p:nvCxnSpPr>
        <p:spPr>
          <a:xfrm>
            <a:off x="7577433" y="3171133"/>
            <a:ext cx="0" cy="27958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6766736" y="3450721"/>
            <a:ext cx="1621395" cy="369332"/>
          </a:xfrm>
          <a:prstGeom prst="rect">
            <a:avLst/>
          </a:prstGeom>
          <a:noFill/>
          <a:ln>
            <a:solidFill>
              <a:srgbClr val="FF0000"/>
            </a:solidFill>
          </a:ln>
        </p:spPr>
        <p:txBody>
          <a:bodyPr wrap="none" rtlCol="0">
            <a:spAutoFit/>
          </a:bodyPr>
          <a:lstStyle/>
          <a:p>
            <a:r>
              <a:rPr lang="en-US" dirty="0">
                <a:solidFill>
                  <a:srgbClr val="FF0000"/>
                </a:solidFill>
              </a:rPr>
              <a:t>NOT DETECTED</a:t>
            </a:r>
          </a:p>
        </p:txBody>
      </p:sp>
    </p:spTree>
    <p:extLst>
      <p:ext uri="{BB962C8B-B14F-4D97-AF65-F5344CB8AC3E}">
        <p14:creationId xmlns:p14="http://schemas.microsoft.com/office/powerpoint/2010/main" val="30242514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Clinical Trial Annotation</a:t>
            </a:r>
            <a:endParaRPr lang="en-US" dirty="0"/>
          </a:p>
        </p:txBody>
      </p:sp>
      <p:sp>
        <p:nvSpPr>
          <p:cNvPr id="4" name="Rectangle 3"/>
          <p:cNvSpPr/>
          <p:nvPr/>
        </p:nvSpPr>
        <p:spPr>
          <a:xfrm>
            <a:off x="1524000" y="6513379"/>
            <a:ext cx="9144000" cy="372533"/>
          </a:xfrm>
          <a:prstGeom prst="rect">
            <a:avLst/>
          </a:prstGeom>
          <a:solidFill>
            <a:srgbClr val="3B76C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4B69BC"/>
              </a:solidFill>
            </a:endParaRPr>
          </a:p>
        </p:txBody>
      </p:sp>
      <p:sp>
        <p:nvSpPr>
          <p:cNvPr id="5" name="Rectangle 4"/>
          <p:cNvSpPr/>
          <p:nvPr/>
        </p:nvSpPr>
        <p:spPr>
          <a:xfrm>
            <a:off x="2281383" y="2455974"/>
            <a:ext cx="3485564" cy="43516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smtClean="0"/>
              <a:t>Eligibility Criteria Group </a:t>
            </a:r>
            <a:r>
              <a:rPr lang="en-US" sz="2400" dirty="0"/>
              <a:t>1</a:t>
            </a:r>
          </a:p>
        </p:txBody>
      </p:sp>
      <p:sp>
        <p:nvSpPr>
          <p:cNvPr id="7" name="Rectangle 6"/>
          <p:cNvSpPr/>
          <p:nvPr/>
        </p:nvSpPr>
        <p:spPr>
          <a:xfrm>
            <a:off x="1981200" y="1767477"/>
            <a:ext cx="2353220" cy="43516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Clinical Trial A</a:t>
            </a:r>
          </a:p>
        </p:txBody>
      </p:sp>
      <p:sp>
        <p:nvSpPr>
          <p:cNvPr id="8" name="Rectangle 7"/>
          <p:cNvSpPr/>
          <p:nvPr/>
        </p:nvSpPr>
        <p:spPr>
          <a:xfrm>
            <a:off x="2281383" y="3060838"/>
            <a:ext cx="3485564" cy="43516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smtClean="0"/>
              <a:t>Eligibility Criteria Group </a:t>
            </a:r>
            <a:r>
              <a:rPr lang="en-US" sz="2400" dirty="0"/>
              <a:t>2</a:t>
            </a:r>
          </a:p>
        </p:txBody>
      </p:sp>
      <p:sp>
        <p:nvSpPr>
          <p:cNvPr id="9" name="Rectangle 8"/>
          <p:cNvSpPr/>
          <p:nvPr/>
        </p:nvSpPr>
        <p:spPr>
          <a:xfrm>
            <a:off x="2281383" y="3676127"/>
            <a:ext cx="3485564" cy="43516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smtClean="0"/>
              <a:t>Eligibility Criteria Group 3</a:t>
            </a:r>
            <a:endParaRPr lang="en-US" sz="2400" dirty="0"/>
          </a:p>
        </p:txBody>
      </p:sp>
      <p:sp>
        <p:nvSpPr>
          <p:cNvPr id="10" name="Rectangle 9"/>
          <p:cNvSpPr/>
          <p:nvPr/>
        </p:nvSpPr>
        <p:spPr>
          <a:xfrm>
            <a:off x="2281383" y="5166014"/>
            <a:ext cx="3485564" cy="43516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smtClean="0"/>
              <a:t>Eligibility Criteria Group </a:t>
            </a:r>
            <a:r>
              <a:rPr lang="en-US" sz="2400" dirty="0"/>
              <a:t>n</a:t>
            </a:r>
          </a:p>
        </p:txBody>
      </p:sp>
      <p:cxnSp>
        <p:nvCxnSpPr>
          <p:cNvPr id="13" name="Straight Connector 12"/>
          <p:cNvCxnSpPr>
            <a:stCxn id="9" idx="2"/>
            <a:endCxn id="10" idx="0"/>
          </p:cNvCxnSpPr>
          <p:nvPr/>
        </p:nvCxnSpPr>
        <p:spPr>
          <a:xfrm>
            <a:off x="4024165" y="4111290"/>
            <a:ext cx="0" cy="1054724"/>
          </a:xfrm>
          <a:prstGeom prst="line">
            <a:avLst/>
          </a:prstGeom>
          <a:ln>
            <a:prstDash val="dot"/>
          </a:ln>
        </p:spPr>
        <p:style>
          <a:lnRef idx="2">
            <a:schemeClr val="accent1"/>
          </a:lnRef>
          <a:fillRef idx="0">
            <a:schemeClr val="accent1"/>
          </a:fillRef>
          <a:effectRef idx="1">
            <a:schemeClr val="accent1"/>
          </a:effectRef>
          <a:fontRef idx="minor">
            <a:schemeClr val="tx1"/>
          </a:fontRef>
        </p:style>
      </p:cxnSp>
      <p:sp>
        <p:nvSpPr>
          <p:cNvPr id="16" name="Rectangle 15"/>
          <p:cNvSpPr/>
          <p:nvPr/>
        </p:nvSpPr>
        <p:spPr>
          <a:xfrm>
            <a:off x="6685738" y="2455974"/>
            <a:ext cx="1422493" cy="139436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Disease Group(s)</a:t>
            </a:r>
          </a:p>
        </p:txBody>
      </p:sp>
      <p:cxnSp>
        <p:nvCxnSpPr>
          <p:cNvPr id="18" name="Straight Connector 17"/>
          <p:cNvCxnSpPr/>
          <p:nvPr/>
        </p:nvCxnSpPr>
        <p:spPr>
          <a:xfrm>
            <a:off x="5766947" y="2891137"/>
            <a:ext cx="932296" cy="1844709"/>
          </a:xfrm>
          <a:prstGeom prst="line">
            <a:avLst/>
          </a:prstGeom>
          <a:ln>
            <a:prstDash val="dot"/>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5766947" y="2445838"/>
            <a:ext cx="918791" cy="0"/>
          </a:xfrm>
          <a:prstGeom prst="line">
            <a:avLst/>
          </a:prstGeom>
          <a:ln>
            <a:prstDash val="dot"/>
          </a:ln>
        </p:spPr>
        <p:style>
          <a:lnRef idx="2">
            <a:schemeClr val="accent1"/>
          </a:lnRef>
          <a:fillRef idx="0">
            <a:schemeClr val="accent1"/>
          </a:fillRef>
          <a:effectRef idx="1">
            <a:schemeClr val="accent1"/>
          </a:effectRef>
          <a:fontRef idx="minor">
            <a:schemeClr val="tx1"/>
          </a:fontRef>
        </p:style>
      </p:cxnSp>
      <p:sp>
        <p:nvSpPr>
          <p:cNvPr id="24" name="Plus 23"/>
          <p:cNvSpPr/>
          <p:nvPr/>
        </p:nvSpPr>
        <p:spPr>
          <a:xfrm>
            <a:off x="8283887" y="2891137"/>
            <a:ext cx="415089" cy="432317"/>
          </a:xfrm>
          <a:prstGeom prst="mathPl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6685737" y="3850342"/>
            <a:ext cx="1422493" cy="43232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Include</a:t>
            </a:r>
          </a:p>
        </p:txBody>
      </p:sp>
      <p:sp>
        <p:nvSpPr>
          <p:cNvPr id="26" name="Rectangle 25"/>
          <p:cNvSpPr/>
          <p:nvPr/>
        </p:nvSpPr>
        <p:spPr>
          <a:xfrm>
            <a:off x="6685737" y="4282662"/>
            <a:ext cx="1422493" cy="45318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Exclude</a:t>
            </a:r>
          </a:p>
        </p:txBody>
      </p:sp>
      <p:grpSp>
        <p:nvGrpSpPr>
          <p:cNvPr id="31" name="Group 30"/>
          <p:cNvGrpSpPr/>
          <p:nvPr/>
        </p:nvGrpSpPr>
        <p:grpSpPr>
          <a:xfrm>
            <a:off x="8932906" y="2455974"/>
            <a:ext cx="1590140" cy="2279873"/>
            <a:chOff x="5381873" y="2455973"/>
            <a:chExt cx="1590140" cy="2279873"/>
          </a:xfrm>
        </p:grpSpPr>
        <p:sp>
          <p:nvSpPr>
            <p:cNvPr id="17" name="Rectangle 16"/>
            <p:cNvSpPr/>
            <p:nvPr/>
          </p:nvSpPr>
          <p:spPr>
            <a:xfrm>
              <a:off x="5381874" y="2455973"/>
              <a:ext cx="1590139" cy="139436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Biomarker Group(s)</a:t>
              </a:r>
            </a:p>
          </p:txBody>
        </p:sp>
        <p:sp>
          <p:nvSpPr>
            <p:cNvPr id="27" name="Rectangle 26"/>
            <p:cNvSpPr/>
            <p:nvPr/>
          </p:nvSpPr>
          <p:spPr>
            <a:xfrm>
              <a:off x="5381873" y="3850342"/>
              <a:ext cx="1590139" cy="43232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Include</a:t>
              </a:r>
            </a:p>
          </p:txBody>
        </p:sp>
        <p:sp>
          <p:nvSpPr>
            <p:cNvPr id="28" name="Rectangle 27"/>
            <p:cNvSpPr/>
            <p:nvPr/>
          </p:nvSpPr>
          <p:spPr>
            <a:xfrm>
              <a:off x="5381873" y="4282662"/>
              <a:ext cx="1590139" cy="45318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Exclude</a:t>
              </a:r>
            </a:p>
          </p:txBody>
        </p:sp>
      </p:grpSp>
    </p:spTree>
    <p:extLst>
      <p:ext uri="{BB962C8B-B14F-4D97-AF65-F5344CB8AC3E}">
        <p14:creationId xmlns:p14="http://schemas.microsoft.com/office/powerpoint/2010/main" val="19556232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Example: NCI Match</a:t>
            </a:r>
            <a:endParaRPr lang="en-US" dirty="0"/>
          </a:p>
        </p:txBody>
      </p:sp>
      <p:sp>
        <p:nvSpPr>
          <p:cNvPr id="5" name="Rectangle 4"/>
          <p:cNvSpPr/>
          <p:nvPr/>
        </p:nvSpPr>
        <p:spPr>
          <a:xfrm>
            <a:off x="1514763" y="2455974"/>
            <a:ext cx="3587165" cy="43516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smtClean="0"/>
              <a:t>Eligibility Criteria Group </a:t>
            </a:r>
            <a:r>
              <a:rPr lang="en-US" sz="2400" dirty="0"/>
              <a:t>G</a:t>
            </a:r>
          </a:p>
        </p:txBody>
      </p:sp>
      <p:sp>
        <p:nvSpPr>
          <p:cNvPr id="7" name="Rectangle 6"/>
          <p:cNvSpPr/>
          <p:nvPr/>
        </p:nvSpPr>
        <p:spPr>
          <a:xfrm>
            <a:off x="838200" y="1625268"/>
            <a:ext cx="2353220" cy="43516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NCI Match</a:t>
            </a:r>
          </a:p>
        </p:txBody>
      </p:sp>
      <p:sp>
        <p:nvSpPr>
          <p:cNvPr id="8" name="Rectangle 7"/>
          <p:cNvSpPr/>
          <p:nvPr/>
        </p:nvSpPr>
        <p:spPr>
          <a:xfrm>
            <a:off x="1514763" y="3060838"/>
            <a:ext cx="3587165" cy="43516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smtClean="0"/>
              <a:t>Eligibility Criteria Group </a:t>
            </a:r>
            <a:r>
              <a:rPr lang="en-US" sz="2400" dirty="0"/>
              <a:t>H</a:t>
            </a:r>
          </a:p>
        </p:txBody>
      </p:sp>
      <p:sp>
        <p:nvSpPr>
          <p:cNvPr id="9" name="Rectangle 8"/>
          <p:cNvSpPr/>
          <p:nvPr/>
        </p:nvSpPr>
        <p:spPr>
          <a:xfrm>
            <a:off x="1514763" y="3676127"/>
            <a:ext cx="3587165" cy="43516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smtClean="0"/>
              <a:t>Eligibility Criteria Group </a:t>
            </a:r>
            <a:r>
              <a:rPr lang="en-US" sz="2400" dirty="0"/>
              <a:t>U</a:t>
            </a:r>
          </a:p>
        </p:txBody>
      </p:sp>
      <p:sp>
        <p:nvSpPr>
          <p:cNvPr id="10" name="Rectangle 9"/>
          <p:cNvSpPr/>
          <p:nvPr/>
        </p:nvSpPr>
        <p:spPr>
          <a:xfrm>
            <a:off x="1514763" y="5968434"/>
            <a:ext cx="3587165" cy="43516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smtClean="0"/>
              <a:t>Eligibility Criteria Group </a:t>
            </a:r>
            <a:r>
              <a:rPr lang="en-US" sz="2400" dirty="0"/>
              <a:t>n</a:t>
            </a:r>
          </a:p>
        </p:txBody>
      </p:sp>
      <p:cxnSp>
        <p:nvCxnSpPr>
          <p:cNvPr id="13" name="Straight Connector 12"/>
          <p:cNvCxnSpPr>
            <a:stCxn id="32" idx="2"/>
            <a:endCxn id="10" idx="0"/>
          </p:cNvCxnSpPr>
          <p:nvPr/>
        </p:nvCxnSpPr>
        <p:spPr>
          <a:xfrm>
            <a:off x="3308346" y="5318899"/>
            <a:ext cx="0" cy="649535"/>
          </a:xfrm>
          <a:prstGeom prst="line">
            <a:avLst/>
          </a:prstGeom>
          <a:ln>
            <a:prstDash val="dot"/>
          </a:ln>
        </p:spPr>
        <p:style>
          <a:lnRef idx="2">
            <a:schemeClr val="accent1"/>
          </a:lnRef>
          <a:fillRef idx="0">
            <a:schemeClr val="accent1"/>
          </a:fillRef>
          <a:effectRef idx="1">
            <a:schemeClr val="accent1"/>
          </a:effectRef>
          <a:fontRef idx="minor">
            <a:schemeClr val="tx1"/>
          </a:fontRef>
        </p:style>
      </p:cxnSp>
      <p:sp>
        <p:nvSpPr>
          <p:cNvPr id="16" name="Rectangle 15"/>
          <p:cNvSpPr/>
          <p:nvPr/>
        </p:nvSpPr>
        <p:spPr>
          <a:xfrm>
            <a:off x="6547683" y="1737615"/>
            <a:ext cx="1945673" cy="104002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Disease Group(s)</a:t>
            </a:r>
          </a:p>
        </p:txBody>
      </p:sp>
      <p:cxnSp>
        <p:nvCxnSpPr>
          <p:cNvPr id="18" name="Straight Connector 17"/>
          <p:cNvCxnSpPr/>
          <p:nvPr/>
        </p:nvCxnSpPr>
        <p:spPr>
          <a:xfrm>
            <a:off x="5101929" y="3496001"/>
            <a:ext cx="1445753" cy="2690015"/>
          </a:xfrm>
          <a:prstGeom prst="line">
            <a:avLst/>
          </a:prstGeom>
          <a:ln>
            <a:prstDash val="dot"/>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V="1">
            <a:off x="5101929" y="1767477"/>
            <a:ext cx="1445753" cy="1293360"/>
          </a:xfrm>
          <a:prstGeom prst="line">
            <a:avLst/>
          </a:prstGeom>
          <a:ln>
            <a:prstDash val="dot"/>
          </a:ln>
        </p:spPr>
        <p:style>
          <a:lnRef idx="2">
            <a:schemeClr val="accent1"/>
          </a:lnRef>
          <a:fillRef idx="0">
            <a:schemeClr val="accent1"/>
          </a:fillRef>
          <a:effectRef idx="1">
            <a:schemeClr val="accent1"/>
          </a:effectRef>
          <a:fontRef idx="minor">
            <a:schemeClr val="tx1"/>
          </a:fontRef>
        </p:style>
      </p:cxnSp>
      <p:sp>
        <p:nvSpPr>
          <p:cNvPr id="24" name="Plus 23"/>
          <p:cNvSpPr/>
          <p:nvPr/>
        </p:nvSpPr>
        <p:spPr>
          <a:xfrm>
            <a:off x="8731699" y="3459968"/>
            <a:ext cx="415089" cy="432317"/>
          </a:xfrm>
          <a:prstGeom prst="mathPl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6547682" y="2782109"/>
            <a:ext cx="1945675" cy="1315671"/>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b="1" dirty="0"/>
              <a:t>Include:</a:t>
            </a:r>
          </a:p>
          <a:p>
            <a:pPr algn="ctr"/>
            <a:r>
              <a:rPr lang="en-US" sz="2000" dirty="0"/>
              <a:t>Solid Tumor</a:t>
            </a:r>
          </a:p>
          <a:p>
            <a:pPr algn="ctr"/>
            <a:r>
              <a:rPr lang="en-US" sz="2000" dirty="0"/>
              <a:t>Lymphoma</a:t>
            </a:r>
          </a:p>
        </p:txBody>
      </p:sp>
      <p:sp>
        <p:nvSpPr>
          <p:cNvPr id="26" name="Rectangle 25"/>
          <p:cNvSpPr/>
          <p:nvPr/>
        </p:nvSpPr>
        <p:spPr>
          <a:xfrm>
            <a:off x="6547683" y="4091971"/>
            <a:ext cx="1945675" cy="2094045"/>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b="1" dirty="0"/>
              <a:t>Exclude:</a:t>
            </a:r>
          </a:p>
          <a:p>
            <a:pPr algn="ctr"/>
            <a:r>
              <a:rPr lang="en-US" sz="2000" dirty="0"/>
              <a:t>Melanoma</a:t>
            </a:r>
          </a:p>
          <a:p>
            <a:pPr algn="ctr"/>
            <a:r>
              <a:rPr lang="en-US" sz="2000" dirty="0"/>
              <a:t>Colorectal &amp;</a:t>
            </a:r>
          </a:p>
          <a:p>
            <a:pPr algn="ctr"/>
            <a:r>
              <a:rPr lang="en-US" sz="2000" dirty="0"/>
              <a:t>Papillary Thyroid Cancer</a:t>
            </a:r>
            <a:endParaRPr lang="en-US" sz="2400" dirty="0"/>
          </a:p>
        </p:txBody>
      </p:sp>
      <p:sp>
        <p:nvSpPr>
          <p:cNvPr id="17" name="Rectangle 16"/>
          <p:cNvSpPr/>
          <p:nvPr/>
        </p:nvSpPr>
        <p:spPr>
          <a:xfrm>
            <a:off x="9429894" y="1731806"/>
            <a:ext cx="2157617" cy="104002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Biomarker Group(s)</a:t>
            </a:r>
          </a:p>
        </p:txBody>
      </p:sp>
      <p:sp>
        <p:nvSpPr>
          <p:cNvPr id="22" name="Rectangle 21"/>
          <p:cNvSpPr/>
          <p:nvPr/>
        </p:nvSpPr>
        <p:spPr>
          <a:xfrm>
            <a:off x="9429892" y="2776300"/>
            <a:ext cx="2157619" cy="1315671"/>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b="1" dirty="0"/>
              <a:t>Include:</a:t>
            </a:r>
          </a:p>
          <a:p>
            <a:pPr algn="ctr"/>
            <a:r>
              <a:rPr lang="en-US" sz="2000" dirty="0"/>
              <a:t>BRAF V600E/K/R/D Mutation</a:t>
            </a:r>
          </a:p>
        </p:txBody>
      </p:sp>
      <p:sp>
        <p:nvSpPr>
          <p:cNvPr id="23" name="Rectangle 22"/>
          <p:cNvSpPr/>
          <p:nvPr/>
        </p:nvSpPr>
        <p:spPr>
          <a:xfrm>
            <a:off x="9429892" y="4091971"/>
            <a:ext cx="2157618" cy="2094045"/>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b="1" dirty="0"/>
              <a:t>Exclude</a:t>
            </a:r>
            <a:r>
              <a:rPr lang="en-US" sz="2400" dirty="0"/>
              <a:t>:</a:t>
            </a:r>
          </a:p>
          <a:p>
            <a:pPr algn="ctr"/>
            <a:r>
              <a:rPr lang="en-US" sz="2000" dirty="0" smtClean="0"/>
              <a:t>Resistance mutations</a:t>
            </a:r>
            <a:endParaRPr lang="en-US" sz="2400" dirty="0"/>
          </a:p>
        </p:txBody>
      </p:sp>
      <p:sp>
        <p:nvSpPr>
          <p:cNvPr id="30" name="Rectangle 29"/>
          <p:cNvSpPr/>
          <p:nvPr/>
        </p:nvSpPr>
        <p:spPr>
          <a:xfrm>
            <a:off x="1529933" y="4282663"/>
            <a:ext cx="3587165" cy="43516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smtClean="0"/>
              <a:t>Eligibility Criteria Group </a:t>
            </a:r>
            <a:r>
              <a:rPr lang="en-US" sz="2400" dirty="0"/>
              <a:t>B</a:t>
            </a:r>
          </a:p>
        </p:txBody>
      </p:sp>
      <p:sp>
        <p:nvSpPr>
          <p:cNvPr id="32" name="Rectangle 31"/>
          <p:cNvSpPr/>
          <p:nvPr/>
        </p:nvSpPr>
        <p:spPr>
          <a:xfrm>
            <a:off x="1514763" y="4883736"/>
            <a:ext cx="3587165" cy="43516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smtClean="0"/>
              <a:t>Eligibility Criteria Group </a:t>
            </a:r>
            <a:r>
              <a:rPr lang="en-US" sz="2400" dirty="0"/>
              <a:t>R</a:t>
            </a:r>
          </a:p>
        </p:txBody>
      </p:sp>
    </p:spTree>
    <p:extLst>
      <p:ext uri="{BB962C8B-B14F-4D97-AF65-F5344CB8AC3E}">
        <p14:creationId xmlns:p14="http://schemas.microsoft.com/office/powerpoint/2010/main" val="1961663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2210" y="-1725"/>
            <a:ext cx="8229600" cy="677770"/>
          </a:xfrm>
        </p:spPr>
        <p:txBody>
          <a:bodyPr>
            <a:noAutofit/>
          </a:bodyPr>
          <a:lstStyle/>
          <a:p>
            <a:r>
              <a:rPr lang="en-US" sz="3200" dirty="0" smtClean="0"/>
              <a:t>Curation: Disease &amp; Biomarker Criteria</a:t>
            </a:r>
            <a:endParaRPr lang="en-US" sz="32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2617" y="712519"/>
            <a:ext cx="9926767" cy="619256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3579" y="4972707"/>
            <a:ext cx="5945883" cy="1214484"/>
          </a:xfrm>
          <a:prstGeom prst="rect">
            <a:avLst/>
          </a:prstGeom>
          <a:ln>
            <a:solidFill>
              <a:schemeClr val="accent1"/>
            </a:solidFill>
          </a:ln>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4571" y="2725497"/>
            <a:ext cx="7017317" cy="1967117"/>
          </a:xfrm>
          <a:prstGeom prst="rect">
            <a:avLst/>
          </a:prstGeom>
          <a:ln>
            <a:solidFill>
              <a:schemeClr val="accent1"/>
            </a:solidFill>
          </a:ln>
        </p:spPr>
      </p:pic>
      <p:sp>
        <p:nvSpPr>
          <p:cNvPr id="20" name="Title 1"/>
          <p:cNvSpPr txBox="1">
            <a:spLocks/>
          </p:cNvSpPr>
          <p:nvPr/>
        </p:nvSpPr>
        <p:spPr>
          <a:xfrm>
            <a:off x="6198386" y="1093382"/>
            <a:ext cx="4531076" cy="1251252"/>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a:t>Linking Text in Primary Document to Annotation</a:t>
            </a:r>
          </a:p>
        </p:txBody>
      </p:sp>
    </p:spTree>
    <p:extLst>
      <p:ext uri="{BB962C8B-B14F-4D97-AF65-F5344CB8AC3E}">
        <p14:creationId xmlns:p14="http://schemas.microsoft.com/office/powerpoint/2010/main" val="981801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Title 1"/>
          <p:cNvSpPr>
            <a:spLocks noGrp="1"/>
          </p:cNvSpPr>
          <p:nvPr>
            <p:ph type="title"/>
          </p:nvPr>
        </p:nvSpPr>
        <p:spPr>
          <a:xfrm>
            <a:off x="1524000" y="-150813"/>
            <a:ext cx="9144000" cy="1143001"/>
          </a:xfrm>
        </p:spPr>
        <p:txBody>
          <a:bodyPr/>
          <a:lstStyle/>
          <a:p>
            <a:pPr>
              <a:defRPr/>
            </a:pPr>
            <a:r>
              <a:rPr lang="en-US" b="1" dirty="0">
                <a:latin typeface="+mj-lt"/>
                <a:cs typeface="Helvetica" charset="0"/>
              </a:rPr>
              <a:t>Acknowledgements</a:t>
            </a:r>
          </a:p>
        </p:txBody>
      </p:sp>
      <p:sp>
        <p:nvSpPr>
          <p:cNvPr id="50178" name="Content Placeholder 2"/>
          <p:cNvSpPr>
            <a:spLocks noGrp="1"/>
          </p:cNvSpPr>
          <p:nvPr>
            <p:ph idx="1"/>
          </p:nvPr>
        </p:nvSpPr>
        <p:spPr>
          <a:xfrm>
            <a:off x="530941" y="1066800"/>
            <a:ext cx="11375923" cy="3352800"/>
          </a:xfrm>
          <a:extLst/>
        </p:spPr>
        <p:txBody>
          <a:bodyPr numCol="4">
            <a:noAutofit/>
          </a:bodyPr>
          <a:lstStyle/>
          <a:p>
            <a:pPr marL="0" indent="0">
              <a:buNone/>
              <a:defRPr/>
            </a:pPr>
            <a:r>
              <a:rPr lang="en-US" sz="1600" dirty="0">
                <a:latin typeface="Helvetica" charset="0"/>
                <a:ea typeface="Helvetica" charset="0"/>
                <a:cs typeface="Helvetica" charset="0"/>
              </a:rPr>
              <a:t>Mia Levy</a:t>
            </a:r>
          </a:p>
          <a:p>
            <a:pPr marL="0" indent="0">
              <a:buNone/>
              <a:defRPr/>
            </a:pPr>
            <a:r>
              <a:rPr lang="en-US" sz="1600" dirty="0">
                <a:latin typeface="Helvetica" charset="0"/>
                <a:ea typeface="Helvetica" charset="0"/>
                <a:cs typeface="Helvetica" charset="0"/>
              </a:rPr>
              <a:t>Christine </a:t>
            </a:r>
            <a:r>
              <a:rPr lang="en-US" sz="1600" dirty="0" err="1">
                <a:latin typeface="Helvetica" charset="0"/>
                <a:ea typeface="Helvetica" charset="0"/>
                <a:cs typeface="Helvetica" charset="0"/>
              </a:rPr>
              <a:t>Lovly</a:t>
            </a:r>
            <a:endParaRPr lang="en-US" sz="1600" dirty="0">
              <a:latin typeface="Helvetica" charset="0"/>
              <a:ea typeface="Helvetica" charset="0"/>
              <a:cs typeface="Helvetica" charset="0"/>
            </a:endParaRPr>
          </a:p>
          <a:p>
            <a:pPr marL="0" indent="0">
              <a:buNone/>
              <a:defRPr/>
            </a:pPr>
            <a:r>
              <a:rPr lang="en-US" sz="1600" dirty="0">
                <a:latin typeface="Helvetica" charset="0"/>
                <a:ea typeface="Helvetica" charset="0"/>
                <a:cs typeface="Helvetica" charset="0"/>
              </a:rPr>
              <a:t>Christine Micheel</a:t>
            </a:r>
          </a:p>
          <a:p>
            <a:pPr marL="0" indent="0">
              <a:buNone/>
              <a:defRPr/>
            </a:pPr>
            <a:r>
              <a:rPr lang="en-US" sz="1600" dirty="0">
                <a:latin typeface="Helvetica" charset="0"/>
                <a:ea typeface="Helvetica" charset="0"/>
                <a:cs typeface="Helvetica" charset="0"/>
              </a:rPr>
              <a:t>Ingrid Anderson</a:t>
            </a:r>
          </a:p>
          <a:p>
            <a:pPr marL="0" indent="0">
              <a:buNone/>
              <a:defRPr/>
            </a:pPr>
            <a:r>
              <a:rPr lang="en-US" sz="1600" dirty="0">
                <a:latin typeface="Helvetica" charset="0"/>
                <a:ea typeface="Helvetica" charset="0"/>
                <a:cs typeface="Helvetica" charset="0"/>
              </a:rPr>
              <a:t>Michele </a:t>
            </a:r>
            <a:r>
              <a:rPr lang="en-US" sz="1600" dirty="0" err="1">
                <a:latin typeface="Helvetica" charset="0"/>
                <a:ea typeface="Helvetica" charset="0"/>
                <a:cs typeface="Helvetica" charset="0"/>
              </a:rPr>
              <a:t>LeNoue</a:t>
            </a:r>
            <a:r>
              <a:rPr lang="en-US" sz="1600" dirty="0">
                <a:latin typeface="Helvetica" charset="0"/>
                <a:ea typeface="Helvetica" charset="0"/>
                <a:cs typeface="Helvetica" charset="0"/>
              </a:rPr>
              <a:t>-Newton</a:t>
            </a:r>
          </a:p>
          <a:p>
            <a:pPr marL="0" indent="0">
              <a:buNone/>
              <a:defRPr/>
            </a:pPr>
            <a:r>
              <a:rPr lang="en-US" sz="1600" dirty="0">
                <a:latin typeface="Helvetica" charset="0"/>
                <a:ea typeface="Helvetica" charset="0"/>
                <a:cs typeface="Helvetica" charset="0"/>
              </a:rPr>
              <a:t>Neha Jain</a:t>
            </a:r>
          </a:p>
          <a:p>
            <a:pPr marL="0" indent="0">
              <a:buNone/>
              <a:defRPr/>
            </a:pPr>
            <a:endParaRPr lang="en-US" sz="1600" dirty="0" smtClean="0">
              <a:latin typeface="Helvetica" charset="0"/>
              <a:cs typeface="Helvetica" charset="0"/>
            </a:endParaRPr>
          </a:p>
          <a:p>
            <a:pPr marL="0" indent="0">
              <a:buNone/>
              <a:defRPr/>
            </a:pPr>
            <a:endParaRPr lang="en-US" sz="1600" dirty="0">
              <a:latin typeface="Helvetica" charset="0"/>
              <a:cs typeface="Helvetica" charset="0"/>
            </a:endParaRPr>
          </a:p>
          <a:p>
            <a:pPr marL="0" indent="0">
              <a:buNone/>
              <a:defRPr/>
            </a:pPr>
            <a:endParaRPr lang="en-US" sz="1600" dirty="0" smtClean="0">
              <a:latin typeface="Helvetica" charset="0"/>
              <a:cs typeface="Helvetica" charset="0"/>
            </a:endParaRPr>
          </a:p>
          <a:p>
            <a:pPr marL="0" indent="0">
              <a:buNone/>
              <a:defRPr/>
            </a:pPr>
            <a:endParaRPr lang="en-US" sz="1600" dirty="0" smtClean="0">
              <a:latin typeface="Helvetica" charset="0"/>
              <a:cs typeface="Helvetica" charset="0"/>
            </a:endParaRPr>
          </a:p>
          <a:p>
            <a:pPr marL="0" indent="0">
              <a:buNone/>
              <a:defRPr/>
            </a:pPr>
            <a:r>
              <a:rPr lang="en-US" sz="1600" dirty="0" smtClean="0">
                <a:latin typeface="Helvetica" charset="0"/>
                <a:cs typeface="Helvetica" charset="0"/>
              </a:rPr>
              <a:t>Scott </a:t>
            </a:r>
            <a:r>
              <a:rPr lang="en-US" sz="1600" dirty="0">
                <a:latin typeface="Helvetica" charset="0"/>
                <a:cs typeface="Helvetica" charset="0"/>
              </a:rPr>
              <a:t>Sobecki</a:t>
            </a:r>
          </a:p>
          <a:p>
            <a:pPr marL="0" indent="0">
              <a:buNone/>
              <a:defRPr/>
            </a:pPr>
            <a:r>
              <a:rPr lang="en-US" sz="1600" dirty="0">
                <a:latin typeface="Helvetica" charset="0"/>
                <a:cs typeface="Helvetica" charset="0"/>
              </a:rPr>
              <a:t>Joey </a:t>
            </a:r>
            <a:r>
              <a:rPr lang="en-US" sz="1600" dirty="0" smtClean="0">
                <a:latin typeface="Helvetica" charset="0"/>
                <a:cs typeface="Helvetica" charset="0"/>
              </a:rPr>
              <a:t>Schneider</a:t>
            </a:r>
            <a:endParaRPr lang="en-US" sz="1600" dirty="0">
              <a:latin typeface="Helvetica" charset="0"/>
              <a:cs typeface="Helvetica" charset="0"/>
            </a:endParaRPr>
          </a:p>
          <a:p>
            <a:pPr marL="0" indent="0">
              <a:buNone/>
              <a:defRPr/>
            </a:pPr>
            <a:r>
              <a:rPr lang="en-US" sz="1600" dirty="0" err="1">
                <a:latin typeface="Helvetica" charset="0"/>
                <a:cs typeface="Helvetica" charset="0"/>
              </a:rPr>
              <a:t>Mik</a:t>
            </a:r>
            <a:r>
              <a:rPr lang="en-US" sz="1600" dirty="0">
                <a:latin typeface="Helvetica" charset="0"/>
                <a:cs typeface="Helvetica" charset="0"/>
              </a:rPr>
              <a:t> Cantrell</a:t>
            </a:r>
          </a:p>
          <a:p>
            <a:pPr marL="0" indent="0">
              <a:buNone/>
              <a:defRPr/>
            </a:pPr>
            <a:r>
              <a:rPr lang="en-US" sz="1600" dirty="0" smtClean="0">
                <a:latin typeface="Helvetica" charset="0"/>
                <a:cs typeface="Helvetica" charset="0"/>
              </a:rPr>
              <a:t>Ross </a:t>
            </a:r>
            <a:r>
              <a:rPr lang="en-US" sz="1600" dirty="0">
                <a:latin typeface="Helvetica" charset="0"/>
                <a:cs typeface="Helvetica" charset="0"/>
              </a:rPr>
              <a:t>Oreto</a:t>
            </a:r>
          </a:p>
          <a:p>
            <a:pPr marL="0" indent="0">
              <a:buNone/>
              <a:defRPr/>
            </a:pPr>
            <a:r>
              <a:rPr lang="en-US" sz="1600" dirty="0">
                <a:latin typeface="Helvetica" charset="0"/>
                <a:cs typeface="Helvetica" charset="0"/>
              </a:rPr>
              <a:t>Melissa Stamm</a:t>
            </a:r>
          </a:p>
          <a:p>
            <a:pPr marL="0" indent="0">
              <a:buNone/>
              <a:defRPr/>
            </a:pPr>
            <a:r>
              <a:rPr lang="en-US" sz="1600" dirty="0">
                <a:latin typeface="Helvetica" charset="0"/>
                <a:cs typeface="Helvetica" charset="0"/>
              </a:rPr>
              <a:t>Lucy Wang</a:t>
            </a:r>
          </a:p>
          <a:p>
            <a:pPr marL="0" indent="0">
              <a:buNone/>
              <a:defRPr/>
            </a:pPr>
            <a:r>
              <a:rPr lang="en-US" sz="1600" dirty="0">
                <a:latin typeface="Helvetica" charset="0"/>
                <a:cs typeface="Helvetica" charset="0"/>
              </a:rPr>
              <a:t>Danny </a:t>
            </a:r>
            <a:r>
              <a:rPr lang="en-US" sz="1600" dirty="0" err="1">
                <a:latin typeface="Helvetica" charset="0"/>
                <a:cs typeface="Helvetica" charset="0"/>
              </a:rPr>
              <a:t>Wenner</a:t>
            </a:r>
            <a:endParaRPr lang="en-US" sz="1600" dirty="0">
              <a:latin typeface="Helvetica" charset="0"/>
              <a:cs typeface="Helvetica" charset="0"/>
            </a:endParaRPr>
          </a:p>
          <a:p>
            <a:pPr marL="0" indent="0">
              <a:buNone/>
              <a:defRPr/>
            </a:pPr>
            <a:r>
              <a:rPr lang="en-US" sz="1600" dirty="0">
                <a:latin typeface="Helvetica" charset="0"/>
                <a:cs typeface="Helvetica" charset="0"/>
              </a:rPr>
              <a:t>Mikhail </a:t>
            </a:r>
            <a:r>
              <a:rPr lang="en-US" sz="1600" dirty="0" err="1">
                <a:latin typeface="Helvetica" charset="0"/>
                <a:cs typeface="Helvetica" charset="0"/>
              </a:rPr>
              <a:t>Zemmel</a:t>
            </a:r>
            <a:endParaRPr lang="en-US" sz="1600" dirty="0">
              <a:latin typeface="Helvetica" charset="0"/>
              <a:cs typeface="Helvetica" charset="0"/>
            </a:endParaRPr>
          </a:p>
          <a:p>
            <a:pPr marL="0" indent="0">
              <a:buNone/>
              <a:defRPr/>
            </a:pPr>
            <a:endParaRPr lang="en-US" sz="1600" dirty="0" smtClean="0">
              <a:latin typeface="Helvetica" charset="0"/>
              <a:cs typeface="Helvetica" charset="0"/>
            </a:endParaRPr>
          </a:p>
          <a:p>
            <a:pPr marL="0" indent="0">
              <a:buNone/>
              <a:defRPr/>
            </a:pPr>
            <a:endParaRPr lang="en-US" sz="1600" dirty="0" smtClean="0">
              <a:latin typeface="Helvetica" charset="0"/>
              <a:cs typeface="Helvetica" charset="0"/>
            </a:endParaRPr>
          </a:p>
          <a:p>
            <a:pPr marL="0" indent="0">
              <a:buNone/>
              <a:defRPr/>
            </a:pPr>
            <a:r>
              <a:rPr lang="en-US" sz="1600" dirty="0" smtClean="0">
                <a:latin typeface="Helvetica" charset="0"/>
                <a:cs typeface="Helvetica" charset="0"/>
              </a:rPr>
              <a:t>Nunzia </a:t>
            </a:r>
            <a:r>
              <a:rPr lang="en-US" sz="1600" dirty="0">
                <a:latin typeface="Helvetica" charset="0"/>
                <a:cs typeface="Helvetica" charset="0"/>
              </a:rPr>
              <a:t>Giuse</a:t>
            </a:r>
          </a:p>
          <a:p>
            <a:pPr marL="0" indent="0">
              <a:buNone/>
              <a:defRPr/>
            </a:pPr>
            <a:r>
              <a:rPr lang="en-US" sz="1600" dirty="0" err="1">
                <a:latin typeface="Helvetica" charset="0"/>
                <a:cs typeface="Helvetica" charset="0"/>
              </a:rPr>
              <a:t>Taneya</a:t>
            </a:r>
            <a:r>
              <a:rPr lang="en-US" sz="1600" dirty="0">
                <a:latin typeface="Helvetica" charset="0"/>
                <a:cs typeface="Helvetica" charset="0"/>
              </a:rPr>
              <a:t> </a:t>
            </a:r>
            <a:r>
              <a:rPr lang="en-US" sz="1600" dirty="0" err="1">
                <a:latin typeface="Helvetica" charset="0"/>
                <a:cs typeface="Helvetica" charset="0"/>
              </a:rPr>
              <a:t>Koonce</a:t>
            </a:r>
            <a:endParaRPr lang="en-US" sz="1600" dirty="0">
              <a:latin typeface="Helvetica" charset="0"/>
              <a:cs typeface="Helvetica" charset="0"/>
            </a:endParaRPr>
          </a:p>
          <a:p>
            <a:pPr marL="0" indent="0">
              <a:buNone/>
              <a:defRPr/>
            </a:pPr>
            <a:r>
              <a:rPr lang="en-US" sz="1600" dirty="0">
                <a:latin typeface="Helvetica" charset="0"/>
                <a:cs typeface="Helvetica" charset="0"/>
              </a:rPr>
              <a:t>Sheila </a:t>
            </a:r>
            <a:r>
              <a:rPr lang="en-US" sz="1600" dirty="0" err="1">
                <a:latin typeface="Helvetica" charset="0"/>
                <a:cs typeface="Helvetica" charset="0"/>
              </a:rPr>
              <a:t>Kusnoor</a:t>
            </a:r>
            <a:endParaRPr lang="en-US" sz="1600" dirty="0">
              <a:latin typeface="Helvetica" charset="0"/>
              <a:cs typeface="Helvetica" charset="0"/>
            </a:endParaRPr>
          </a:p>
          <a:p>
            <a:pPr marL="0" indent="0">
              <a:buNone/>
              <a:defRPr/>
            </a:pPr>
            <a:r>
              <a:rPr lang="en-US" sz="1600" dirty="0" smtClean="0">
                <a:latin typeface="Helvetica" charset="0"/>
                <a:cs typeface="Helvetica" charset="0"/>
              </a:rPr>
              <a:t>Patricia </a:t>
            </a:r>
            <a:r>
              <a:rPr lang="en-US" sz="1600" dirty="0">
                <a:latin typeface="Helvetica" charset="0"/>
                <a:cs typeface="Helvetica" charset="0"/>
              </a:rPr>
              <a:t>Lee</a:t>
            </a:r>
          </a:p>
          <a:p>
            <a:pPr marL="0" indent="0">
              <a:buNone/>
              <a:defRPr/>
            </a:pPr>
            <a:r>
              <a:rPr lang="en-US" sz="1600" dirty="0">
                <a:latin typeface="Helvetica" charset="0"/>
                <a:cs typeface="Helvetica" charset="0"/>
              </a:rPr>
              <a:t>Helen Naylor</a:t>
            </a:r>
          </a:p>
          <a:p>
            <a:pPr marL="0" indent="0">
              <a:buNone/>
              <a:defRPr/>
            </a:pPr>
            <a:endParaRPr lang="en-US" sz="1600" dirty="0" smtClean="0">
              <a:latin typeface="Helvetica" charset="0"/>
              <a:cs typeface="Helvetica" charset="0"/>
            </a:endParaRPr>
          </a:p>
          <a:p>
            <a:pPr marL="0" indent="0">
              <a:buNone/>
              <a:defRPr/>
            </a:pPr>
            <a:endParaRPr lang="en-US" sz="1600" dirty="0">
              <a:latin typeface="Helvetica" charset="0"/>
              <a:cs typeface="Helvetica" charset="0"/>
            </a:endParaRPr>
          </a:p>
          <a:p>
            <a:pPr marL="0" indent="0">
              <a:buNone/>
              <a:defRPr/>
            </a:pPr>
            <a:endParaRPr lang="en-US" sz="1600" dirty="0" smtClean="0">
              <a:latin typeface="Helvetica" charset="0"/>
              <a:cs typeface="Helvetica" charset="0"/>
            </a:endParaRPr>
          </a:p>
          <a:p>
            <a:pPr marL="0" indent="0">
              <a:buNone/>
              <a:defRPr/>
            </a:pPr>
            <a:endParaRPr lang="en-US" sz="1600" dirty="0" smtClean="0">
              <a:latin typeface="Helvetica" charset="0"/>
              <a:cs typeface="Helvetica" charset="0"/>
            </a:endParaRPr>
          </a:p>
          <a:p>
            <a:pPr marL="0" indent="0">
              <a:buNone/>
              <a:defRPr/>
            </a:pPr>
            <a:endParaRPr lang="en-US" sz="1600" dirty="0">
              <a:latin typeface="Helvetica" charset="0"/>
              <a:cs typeface="Helvetica" charset="0"/>
            </a:endParaRPr>
          </a:p>
          <a:p>
            <a:pPr marL="0" indent="0">
              <a:buNone/>
              <a:defRPr/>
            </a:pPr>
            <a:r>
              <a:rPr lang="en-US" sz="1600" dirty="0">
                <a:latin typeface="Helvetica" charset="0"/>
                <a:cs typeface="Helvetica" charset="0"/>
              </a:rPr>
              <a:t>Alan Bentley</a:t>
            </a:r>
          </a:p>
          <a:p>
            <a:pPr marL="0" indent="0">
              <a:buNone/>
              <a:defRPr/>
            </a:pPr>
            <a:r>
              <a:rPr lang="en-US" sz="1600" dirty="0">
                <a:latin typeface="Helvetica" charset="0"/>
                <a:cs typeface="Helvetica" charset="0"/>
              </a:rPr>
              <a:t>Michael Villalobos</a:t>
            </a:r>
          </a:p>
          <a:p>
            <a:pPr marL="0" indent="0">
              <a:buNone/>
              <a:defRPr/>
            </a:pPr>
            <a:endParaRPr lang="en-US" sz="1600" dirty="0">
              <a:latin typeface="Helvetica" charset="0"/>
              <a:cs typeface="Helvetica" charset="0"/>
            </a:endParaRPr>
          </a:p>
          <a:p>
            <a:pPr marL="0" indent="0">
              <a:buNone/>
              <a:defRPr/>
            </a:pPr>
            <a:r>
              <a:rPr lang="en-US" sz="1600" dirty="0" err="1" smtClean="0">
                <a:latin typeface="Helvetica" charset="0"/>
                <a:cs typeface="Helvetica" charset="0"/>
              </a:rPr>
              <a:t>GenomOncology</a:t>
            </a:r>
            <a:endParaRPr lang="en-US" sz="1600" dirty="0" smtClean="0">
              <a:latin typeface="Helvetica" charset="0"/>
              <a:cs typeface="Helvetica" charset="0"/>
            </a:endParaRPr>
          </a:p>
          <a:p>
            <a:pPr marL="0" indent="0">
              <a:buNone/>
              <a:defRPr/>
            </a:pPr>
            <a:r>
              <a:rPr lang="en-US" sz="1600" dirty="0" smtClean="0">
                <a:latin typeface="Helvetica" charset="0"/>
                <a:cs typeface="Helvetica" charset="0"/>
              </a:rPr>
              <a:t>MCG </a:t>
            </a:r>
            <a:r>
              <a:rPr lang="en-US" sz="1600" dirty="0">
                <a:latin typeface="Helvetica" charset="0"/>
                <a:cs typeface="Helvetica" charset="0"/>
              </a:rPr>
              <a:t>Contributors</a:t>
            </a:r>
          </a:p>
          <a:p>
            <a:pPr marL="0" indent="0">
              <a:buNone/>
              <a:defRPr/>
            </a:pPr>
            <a:r>
              <a:rPr lang="en-US" sz="1600" dirty="0">
                <a:latin typeface="Helvetica" charset="0"/>
                <a:cs typeface="Helvetica" charset="0"/>
              </a:rPr>
              <a:t>MCG Alumni</a:t>
            </a:r>
          </a:p>
          <a:p>
            <a:pPr marL="0" indent="0">
              <a:buNone/>
              <a:defRPr/>
            </a:pPr>
            <a:r>
              <a:rPr lang="en-US" sz="1600" dirty="0">
                <a:latin typeface="Helvetica" charset="0"/>
                <a:cs typeface="Helvetica" charset="0"/>
              </a:rPr>
              <a:t>And many more…</a:t>
            </a:r>
          </a:p>
          <a:p>
            <a:pPr marL="0" indent="0">
              <a:buNone/>
              <a:defRPr/>
            </a:pPr>
            <a:endParaRPr lang="en-US" sz="1600" b="1" dirty="0">
              <a:latin typeface="Helvetica" charset="0"/>
              <a:cs typeface="Helvetica" charset="0"/>
            </a:endParaRPr>
          </a:p>
          <a:p>
            <a:pPr marL="0" indent="0">
              <a:buNone/>
              <a:defRPr/>
            </a:pPr>
            <a:endParaRPr lang="en-US" sz="1600" b="1" dirty="0">
              <a:latin typeface="Helvetica" charset="0"/>
              <a:cs typeface="Helvetica" charset="0"/>
            </a:endParaRPr>
          </a:p>
          <a:p>
            <a:pPr marL="0" indent="0">
              <a:buNone/>
              <a:defRPr/>
            </a:pPr>
            <a:endParaRPr lang="en-US" sz="1600" b="1" dirty="0">
              <a:latin typeface="Helvetica" charset="0"/>
              <a:cs typeface="Helvetica" charset="0"/>
            </a:endParaRPr>
          </a:p>
        </p:txBody>
      </p:sp>
      <p:grpSp>
        <p:nvGrpSpPr>
          <p:cNvPr id="5" name="Group 4"/>
          <p:cNvGrpSpPr/>
          <p:nvPr/>
        </p:nvGrpSpPr>
        <p:grpSpPr>
          <a:xfrm>
            <a:off x="2724836" y="4800600"/>
            <a:ext cx="6742331" cy="1590514"/>
            <a:chOff x="1716728" y="4800600"/>
            <a:chExt cx="6742331" cy="1590514"/>
          </a:xfrm>
        </p:grpSpPr>
        <p:pic>
          <p:nvPicPr>
            <p:cNvPr id="73729" name="Picture 2" descr="Micheel_Christine.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31826" y="4800600"/>
              <a:ext cx="1136640" cy="1590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11"/>
            <p:cNvPicPr>
              <a:picLocks noChangeAspect="1"/>
            </p:cNvPicPr>
            <p:nvPr/>
          </p:nvPicPr>
          <p:blipFill>
            <a:blip r:embed="rId4"/>
            <a:srcRect/>
            <a:stretch>
              <a:fillRect/>
            </a:stretch>
          </p:blipFill>
          <p:spPr bwMode="auto">
            <a:xfrm>
              <a:off x="1716728" y="4805879"/>
              <a:ext cx="1078765" cy="1585235"/>
            </a:xfrm>
            <a:prstGeom prst="rect">
              <a:avLst/>
            </a:prstGeom>
            <a:noFill/>
            <a:ln w="9525">
              <a:noFill/>
              <a:miter lim="800000"/>
              <a:headEnd/>
              <a:tailEnd/>
            </a:ln>
            <a:scene3d>
              <a:camera prst="orthographicFront"/>
              <a:lightRig rig="threePt" dir="t"/>
            </a:scene3d>
            <a:sp3d>
              <a:bevelT/>
              <a:bevelB/>
            </a:sp3d>
          </p:spPr>
        </p:pic>
        <p:pic>
          <p:nvPicPr>
            <p:cNvPr id="3" name="Picture 2" descr="Lovly _Christine_small.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95493" y="4800600"/>
              <a:ext cx="1136333" cy="1590513"/>
            </a:xfrm>
            <a:prstGeom prst="rect">
              <a:avLst/>
            </a:prstGeom>
          </p:spPr>
        </p:pic>
        <p:pic>
          <p:nvPicPr>
            <p:cNvPr id="2" name="Picture 1" descr="IngridAnderson.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68467" y="4805878"/>
              <a:ext cx="1053413" cy="1585234"/>
            </a:xfrm>
            <a:prstGeom prst="rect">
              <a:avLst/>
            </a:prstGeom>
          </p:spPr>
        </p:pic>
        <p:pic>
          <p:nvPicPr>
            <p:cNvPr id="14" name="Picture 2" descr="cid:1080b085-bd52-4be9-b4ac-e07fad8bc953@email.mc.vanderbilt.edu"/>
            <p:cNvPicPr>
              <a:picLocks noChangeAspect="1" noChangeArrowheads="1"/>
            </p:cNvPicPr>
            <p:nvPr/>
          </p:nvPicPr>
          <p:blipFill>
            <a:blip r:embed="rId7" r:link="rId8" cstate="print">
              <a:extLst>
                <a:ext uri="{28A0092B-C50C-407E-A947-70E740481C1C}">
                  <a14:useLocalDpi xmlns:a14="http://schemas.microsoft.com/office/drawing/2010/main" val="0"/>
                </a:ext>
              </a:extLst>
            </a:blip>
            <a:srcRect/>
            <a:stretch>
              <a:fillRect/>
            </a:stretch>
          </p:blipFill>
          <p:spPr bwMode="auto">
            <a:xfrm>
              <a:off x="6119822" y="4809202"/>
              <a:ext cx="1157672" cy="1581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3" descr="cid:f3fb2f11-5e7f-4218-b6ab-765cd398d2db@email.mc.vanderbilt.edu"/>
            <p:cNvPicPr>
              <a:picLocks noChangeAspect="1" noChangeArrowheads="1"/>
            </p:cNvPicPr>
            <p:nvPr/>
          </p:nvPicPr>
          <p:blipFill>
            <a:blip r:embed="rId9" r:link="rId10" cstate="print">
              <a:extLst>
                <a:ext uri="{28A0092B-C50C-407E-A947-70E740481C1C}">
                  <a14:useLocalDpi xmlns:a14="http://schemas.microsoft.com/office/drawing/2010/main" val="0"/>
                </a:ext>
              </a:extLst>
            </a:blip>
            <a:srcRect/>
            <a:stretch>
              <a:fillRect/>
            </a:stretch>
          </p:blipFill>
          <p:spPr bwMode="auto">
            <a:xfrm>
              <a:off x="7256155" y="4800600"/>
              <a:ext cx="1202904" cy="1581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3525561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5789" y="2241558"/>
            <a:ext cx="8229600" cy="1143000"/>
          </a:xfrm>
        </p:spPr>
        <p:txBody>
          <a:bodyPr>
            <a:normAutofit fontScale="90000"/>
          </a:bodyPr>
          <a:lstStyle/>
          <a:p>
            <a:r>
              <a:rPr lang="en-US" dirty="0" smtClean="0"/>
              <a:t>Thank You</a:t>
            </a:r>
            <a:br>
              <a:rPr lang="en-US" dirty="0" smtClean="0"/>
            </a:br>
            <a:r>
              <a:rPr lang="en-US" dirty="0" smtClean="0"/>
              <a:t/>
            </a:r>
            <a:br>
              <a:rPr lang="en-US" dirty="0" smtClean="0"/>
            </a:br>
            <a:r>
              <a:rPr lang="en-US" dirty="0" smtClean="0"/>
              <a:t>christine.micheel@vanderbilt.edu</a:t>
            </a:r>
            <a:endParaRPr lang="en-US" dirty="0"/>
          </a:p>
        </p:txBody>
      </p:sp>
    </p:spTree>
    <p:extLst>
      <p:ext uri="{BB962C8B-B14F-4D97-AF65-F5344CB8AC3E}">
        <p14:creationId xmlns:p14="http://schemas.microsoft.com/office/powerpoint/2010/main" val="177657672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8258" y="365125"/>
            <a:ext cx="9285542" cy="1325563"/>
          </a:xfrm>
        </p:spPr>
        <p:txBody>
          <a:bodyPr/>
          <a:lstStyle/>
          <a:p>
            <a:r>
              <a:rPr lang="en-US" dirty="0" smtClean="0"/>
              <a:t>Mission of My Cancer Genome</a:t>
            </a:r>
            <a:endParaRPr lang="en-US" dirty="0"/>
          </a:p>
        </p:txBody>
      </p:sp>
      <p:sp>
        <p:nvSpPr>
          <p:cNvPr id="3" name="Content Placeholder 2"/>
          <p:cNvSpPr>
            <a:spLocks noGrp="1"/>
          </p:cNvSpPr>
          <p:nvPr>
            <p:ph idx="1"/>
          </p:nvPr>
        </p:nvSpPr>
        <p:spPr/>
        <p:txBody>
          <a:bodyPr/>
          <a:lstStyle/>
          <a:p>
            <a:pPr marL="0" indent="0">
              <a:buNone/>
            </a:pPr>
            <a:r>
              <a:rPr lang="en-US" dirty="0" smtClean="0"/>
              <a:t>To curate and disseminate knowledge regarding the clinical significance of genomic alterations in cancer </a:t>
            </a:r>
            <a:endParaRPr lang="en-US" dirty="0"/>
          </a:p>
        </p:txBody>
      </p:sp>
      <p:pic>
        <p:nvPicPr>
          <p:cNvPr id="4" name="Picture 3" descr="mcg-icon-larg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1250" y="511439"/>
            <a:ext cx="1097008" cy="1032933"/>
          </a:xfrm>
          <a:prstGeom prst="rect">
            <a:avLst/>
          </a:prstGeom>
        </p:spPr>
      </p:pic>
    </p:spTree>
    <p:extLst>
      <p:ext uri="{BB962C8B-B14F-4D97-AF65-F5344CB8AC3E}">
        <p14:creationId xmlns:p14="http://schemas.microsoft.com/office/powerpoint/2010/main" val="307359334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4711313" y="2469752"/>
            <a:ext cx="2589401" cy="2128947"/>
          </a:xfrm>
          <a:prstGeom prst="roundRect">
            <a:avLst/>
          </a:prstGeom>
          <a:ln w="50800" cap="flat" cmpd="sng" algn="ctr">
            <a:solidFill>
              <a:schemeClr val="accent1"/>
            </a:solidFill>
            <a:prstDash val="solid"/>
            <a:round/>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algn="ctr">
              <a:defRPr/>
            </a:pPr>
            <a:r>
              <a:rPr lang="en-US" sz="4000" dirty="0"/>
              <a:t>My Cancer Genome</a:t>
            </a:r>
          </a:p>
        </p:txBody>
      </p:sp>
      <p:sp>
        <p:nvSpPr>
          <p:cNvPr id="8" name="Title 1"/>
          <p:cNvSpPr>
            <a:spLocks noGrp="1"/>
          </p:cNvSpPr>
          <p:nvPr>
            <p:ph type="title"/>
          </p:nvPr>
        </p:nvSpPr>
        <p:spPr/>
        <p:txBody>
          <a:bodyPr/>
          <a:lstStyle/>
          <a:p>
            <a:r>
              <a:rPr lang="en-US" smtClean="0"/>
              <a:t>Dissemination</a:t>
            </a:r>
            <a:endParaRPr lang="en-US" dirty="0"/>
          </a:p>
        </p:txBody>
      </p:sp>
      <p:sp>
        <p:nvSpPr>
          <p:cNvPr id="21" name="TextBox 20"/>
          <p:cNvSpPr txBox="1"/>
          <p:nvPr/>
        </p:nvSpPr>
        <p:spPr>
          <a:xfrm>
            <a:off x="1366999" y="1375930"/>
            <a:ext cx="3711388" cy="954107"/>
          </a:xfrm>
          <a:prstGeom prst="rect">
            <a:avLst/>
          </a:prstGeom>
          <a:noFill/>
        </p:spPr>
        <p:txBody>
          <a:bodyPr wrap="square" rtlCol="0">
            <a:spAutoFit/>
          </a:bodyPr>
          <a:lstStyle/>
          <a:p>
            <a:pPr algn="ctr"/>
            <a:r>
              <a:rPr lang="en-US" sz="2800" b="1" dirty="0" smtClean="0"/>
              <a:t>Publicly </a:t>
            </a:r>
            <a:r>
              <a:rPr lang="en-US" sz="2800" b="1" dirty="0"/>
              <a:t>Available Resources</a:t>
            </a:r>
          </a:p>
        </p:txBody>
      </p:sp>
      <p:sp>
        <p:nvSpPr>
          <p:cNvPr id="22" name="TextBox 21"/>
          <p:cNvSpPr txBox="1"/>
          <p:nvPr/>
        </p:nvSpPr>
        <p:spPr>
          <a:xfrm>
            <a:off x="6829450" y="624696"/>
            <a:ext cx="4648200" cy="523220"/>
          </a:xfrm>
          <a:prstGeom prst="rect">
            <a:avLst/>
          </a:prstGeom>
          <a:noFill/>
        </p:spPr>
        <p:txBody>
          <a:bodyPr wrap="square" rtlCol="0">
            <a:spAutoFit/>
          </a:bodyPr>
          <a:lstStyle/>
          <a:p>
            <a:pPr algn="ctr"/>
            <a:r>
              <a:rPr lang="en-US" sz="2800" b="1" dirty="0"/>
              <a:t>Clinically Integrated Solutions</a:t>
            </a:r>
          </a:p>
        </p:txBody>
      </p:sp>
      <p:grpSp>
        <p:nvGrpSpPr>
          <p:cNvPr id="64" name="Group 63"/>
          <p:cNvGrpSpPr/>
          <p:nvPr/>
        </p:nvGrpSpPr>
        <p:grpSpPr>
          <a:xfrm>
            <a:off x="1519399" y="2442729"/>
            <a:ext cx="3255572" cy="2020002"/>
            <a:chOff x="1" y="2409776"/>
            <a:chExt cx="3255572" cy="2020002"/>
          </a:xfrm>
        </p:grpSpPr>
        <p:grpSp>
          <p:nvGrpSpPr>
            <p:cNvPr id="52" name="Group 51"/>
            <p:cNvGrpSpPr/>
            <p:nvPr/>
          </p:nvGrpSpPr>
          <p:grpSpPr>
            <a:xfrm>
              <a:off x="124913" y="2409776"/>
              <a:ext cx="3062401" cy="1066634"/>
              <a:chOff x="124913" y="2635911"/>
              <a:chExt cx="3062401" cy="1066634"/>
            </a:xfrm>
          </p:grpSpPr>
          <p:grpSp>
            <p:nvGrpSpPr>
              <p:cNvPr id="47" name="Group 46"/>
              <p:cNvGrpSpPr/>
              <p:nvPr/>
            </p:nvGrpSpPr>
            <p:grpSpPr>
              <a:xfrm>
                <a:off x="914401" y="2635911"/>
                <a:ext cx="2272913" cy="1066634"/>
                <a:chOff x="914401" y="2295131"/>
                <a:chExt cx="2272913" cy="1066634"/>
              </a:xfrm>
            </p:grpSpPr>
            <p:sp>
              <p:nvSpPr>
                <p:cNvPr id="2" name="Rounded Rectangle 1"/>
                <p:cNvSpPr/>
                <p:nvPr/>
              </p:nvSpPr>
              <p:spPr>
                <a:xfrm>
                  <a:off x="914401" y="2295131"/>
                  <a:ext cx="1598706" cy="106663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2800" dirty="0">
                      <a:cs typeface="Century"/>
                    </a:rPr>
                    <a:t>Website</a:t>
                  </a:r>
                </a:p>
              </p:txBody>
            </p:sp>
            <p:cxnSp>
              <p:nvCxnSpPr>
                <p:cNvPr id="4" name="Straight Arrow Connector 3"/>
                <p:cNvCxnSpPr>
                  <a:stCxn id="5" idx="1"/>
                  <a:endCxn id="2" idx="3"/>
                </p:cNvCxnSpPr>
                <p:nvPr/>
              </p:nvCxnSpPr>
              <p:spPr>
                <a:xfrm flipH="1" flipV="1">
                  <a:off x="2513107" y="2828448"/>
                  <a:ext cx="674207" cy="230673"/>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pic>
            <p:nvPicPr>
              <p:cNvPr id="51" name="Picture 50" descr="mcg-icon-larg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4913" y="2856350"/>
                <a:ext cx="664573" cy="625756"/>
              </a:xfrm>
              <a:prstGeom prst="rect">
                <a:avLst/>
              </a:prstGeom>
            </p:spPr>
          </p:pic>
        </p:grpSp>
        <p:sp>
          <p:nvSpPr>
            <p:cNvPr id="63" name="TextBox 1"/>
            <p:cNvSpPr txBox="1">
              <a:spLocks noChangeArrowheads="1"/>
            </p:cNvSpPr>
            <p:nvPr/>
          </p:nvSpPr>
          <p:spPr bwMode="auto">
            <a:xfrm>
              <a:off x="1" y="3475671"/>
              <a:ext cx="3255572"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defRPr/>
              </a:pPr>
              <a:r>
                <a:rPr lang="en-US" sz="2800" dirty="0">
                  <a:latin typeface="+mj-lt"/>
                </a:rPr>
                <a:t>&gt;3.7M page views, 211 countries</a:t>
              </a:r>
            </a:p>
          </p:txBody>
        </p:sp>
      </p:grpSp>
      <p:grpSp>
        <p:nvGrpSpPr>
          <p:cNvPr id="3" name="Group 2"/>
          <p:cNvGrpSpPr/>
          <p:nvPr/>
        </p:nvGrpSpPr>
        <p:grpSpPr>
          <a:xfrm>
            <a:off x="7162801" y="1256068"/>
            <a:ext cx="2984755" cy="1742420"/>
            <a:chOff x="6372526" y="2394286"/>
            <a:chExt cx="2984755" cy="1742420"/>
          </a:xfrm>
        </p:grpSpPr>
        <p:grpSp>
          <p:nvGrpSpPr>
            <p:cNvPr id="49" name="Group 48"/>
            <p:cNvGrpSpPr/>
            <p:nvPr/>
          </p:nvGrpSpPr>
          <p:grpSpPr>
            <a:xfrm>
              <a:off x="6372526" y="2394286"/>
              <a:ext cx="2782336" cy="1295400"/>
              <a:chOff x="6372526" y="2295131"/>
              <a:chExt cx="2782336" cy="1295400"/>
            </a:xfrm>
          </p:grpSpPr>
          <p:sp>
            <p:nvSpPr>
              <p:cNvPr id="31" name="Rounded Rectangle 30"/>
              <p:cNvSpPr/>
              <p:nvPr/>
            </p:nvSpPr>
            <p:spPr>
              <a:xfrm>
                <a:off x="7148313" y="2295131"/>
                <a:ext cx="2006549" cy="125793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2800" dirty="0">
                    <a:cs typeface="Century"/>
                  </a:rPr>
                  <a:t>Vanderbilt EHR info button</a:t>
                </a:r>
              </a:p>
            </p:txBody>
          </p:sp>
          <p:cxnSp>
            <p:nvCxnSpPr>
              <p:cNvPr id="33" name="Straight Arrow Connector 32"/>
              <p:cNvCxnSpPr>
                <a:endCxn id="31" idx="1"/>
              </p:cNvCxnSpPr>
              <p:nvPr/>
            </p:nvCxnSpPr>
            <p:spPr>
              <a:xfrm flipV="1">
                <a:off x="6372526" y="2924099"/>
                <a:ext cx="775787" cy="666432"/>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sp>
          <p:nvSpPr>
            <p:cNvPr id="28" name="TextBox 27"/>
            <p:cNvSpPr txBox="1"/>
            <p:nvPr/>
          </p:nvSpPr>
          <p:spPr>
            <a:xfrm>
              <a:off x="6995913" y="3613486"/>
              <a:ext cx="2361368" cy="523220"/>
            </a:xfrm>
            <a:prstGeom prst="rect">
              <a:avLst/>
            </a:prstGeom>
            <a:noFill/>
          </p:spPr>
          <p:txBody>
            <a:bodyPr wrap="none" rtlCol="0">
              <a:spAutoFit/>
            </a:bodyPr>
            <a:lstStyle/>
            <a:p>
              <a:r>
                <a:rPr lang="en-US" sz="2800" dirty="0"/>
                <a:t>&gt;7240 patients</a:t>
              </a:r>
            </a:p>
          </p:txBody>
        </p:sp>
      </p:grpSp>
      <p:grpSp>
        <p:nvGrpSpPr>
          <p:cNvPr id="6" name="Group 5"/>
          <p:cNvGrpSpPr/>
          <p:nvPr/>
        </p:nvGrpSpPr>
        <p:grpSpPr>
          <a:xfrm>
            <a:off x="7300714" y="3245112"/>
            <a:ext cx="3295699" cy="2325707"/>
            <a:chOff x="5686027" y="4267200"/>
            <a:chExt cx="3295699" cy="2325707"/>
          </a:xfrm>
        </p:grpSpPr>
        <p:grpSp>
          <p:nvGrpSpPr>
            <p:cNvPr id="50" name="Group 49"/>
            <p:cNvGrpSpPr/>
            <p:nvPr/>
          </p:nvGrpSpPr>
          <p:grpSpPr>
            <a:xfrm>
              <a:off x="5686027" y="4267200"/>
              <a:ext cx="2876869" cy="1438876"/>
              <a:chOff x="5686027" y="3836599"/>
              <a:chExt cx="2876869" cy="1438876"/>
            </a:xfrm>
          </p:grpSpPr>
          <p:sp>
            <p:nvSpPr>
              <p:cNvPr id="32" name="Rounded Rectangle 31"/>
              <p:cNvSpPr/>
              <p:nvPr/>
            </p:nvSpPr>
            <p:spPr>
              <a:xfrm>
                <a:off x="6556347" y="3836599"/>
                <a:ext cx="2006549" cy="143887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2800" dirty="0">
                    <a:cs typeface="Century"/>
                  </a:rPr>
                  <a:t>Laboratory Reporting Tool</a:t>
                </a:r>
              </a:p>
            </p:txBody>
          </p:sp>
          <p:cxnSp>
            <p:nvCxnSpPr>
              <p:cNvPr id="36" name="Straight Arrow Connector 35"/>
              <p:cNvCxnSpPr>
                <a:stCxn id="5" idx="3"/>
                <a:endCxn id="32" idx="1"/>
              </p:cNvCxnSpPr>
              <p:nvPr/>
            </p:nvCxnSpPr>
            <p:spPr>
              <a:xfrm>
                <a:off x="5686027" y="4135545"/>
                <a:ext cx="870320" cy="420492"/>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sp>
          <p:nvSpPr>
            <p:cNvPr id="30" name="TextBox 29"/>
            <p:cNvSpPr txBox="1"/>
            <p:nvPr/>
          </p:nvSpPr>
          <p:spPr>
            <a:xfrm>
              <a:off x="6096000" y="5638800"/>
              <a:ext cx="2885726" cy="954107"/>
            </a:xfrm>
            <a:prstGeom prst="rect">
              <a:avLst/>
            </a:prstGeom>
            <a:noFill/>
          </p:spPr>
          <p:txBody>
            <a:bodyPr wrap="none" rtlCol="0">
              <a:spAutoFit/>
            </a:bodyPr>
            <a:lstStyle/>
            <a:p>
              <a:r>
                <a:rPr lang="en-US" sz="2800" dirty="0"/>
                <a:t>&gt;9000 specimens, </a:t>
              </a:r>
            </a:p>
            <a:p>
              <a:r>
                <a:rPr lang="en-US" sz="2800" dirty="0"/>
                <a:t>18 institutions</a:t>
              </a:r>
            </a:p>
          </p:txBody>
        </p:sp>
      </p:grpSp>
      <p:grpSp>
        <p:nvGrpSpPr>
          <p:cNvPr id="37" name="Group 36"/>
          <p:cNvGrpSpPr/>
          <p:nvPr/>
        </p:nvGrpSpPr>
        <p:grpSpPr>
          <a:xfrm>
            <a:off x="5181601" y="4608531"/>
            <a:ext cx="2006549" cy="1811695"/>
            <a:chOff x="6556347" y="3463780"/>
            <a:chExt cx="2006549" cy="1811695"/>
          </a:xfrm>
        </p:grpSpPr>
        <p:sp>
          <p:nvSpPr>
            <p:cNvPr id="39" name="Rounded Rectangle 38"/>
            <p:cNvSpPr/>
            <p:nvPr/>
          </p:nvSpPr>
          <p:spPr>
            <a:xfrm>
              <a:off x="6556347" y="3836599"/>
              <a:ext cx="2006549" cy="143887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2800" dirty="0">
                  <a:cs typeface="Century"/>
                </a:rPr>
                <a:t>Molecular Consult Tool</a:t>
              </a:r>
            </a:p>
          </p:txBody>
        </p:sp>
        <p:cxnSp>
          <p:nvCxnSpPr>
            <p:cNvPr id="40" name="Straight Arrow Connector 39"/>
            <p:cNvCxnSpPr>
              <a:stCxn id="5" idx="2"/>
              <a:endCxn id="39" idx="0"/>
            </p:cNvCxnSpPr>
            <p:nvPr/>
          </p:nvCxnSpPr>
          <p:spPr>
            <a:xfrm>
              <a:off x="7380760" y="3463780"/>
              <a:ext cx="178862" cy="372819"/>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grpSp>
        <p:nvGrpSpPr>
          <p:cNvPr id="26" name="Group 25"/>
          <p:cNvGrpSpPr/>
          <p:nvPr/>
        </p:nvGrpSpPr>
        <p:grpSpPr>
          <a:xfrm>
            <a:off x="1692268" y="4323016"/>
            <a:ext cx="3019045" cy="1926182"/>
            <a:chOff x="168267" y="3553067"/>
            <a:chExt cx="3019045" cy="1926182"/>
          </a:xfrm>
        </p:grpSpPr>
        <p:sp>
          <p:nvSpPr>
            <p:cNvPr id="27" name="Rounded Rectangle 26"/>
            <p:cNvSpPr/>
            <p:nvPr/>
          </p:nvSpPr>
          <p:spPr>
            <a:xfrm>
              <a:off x="969721" y="4063877"/>
              <a:ext cx="1598706" cy="107634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2800" dirty="0" smtClean="0">
                  <a:cs typeface="Century"/>
                </a:rPr>
                <a:t>Mobile App</a:t>
              </a:r>
              <a:endParaRPr lang="en-US" sz="2800" dirty="0">
                <a:cs typeface="Century"/>
              </a:endParaRPr>
            </a:p>
          </p:txBody>
        </p:sp>
        <p:cxnSp>
          <p:nvCxnSpPr>
            <p:cNvPr id="29" name="Straight Arrow Connector 28"/>
            <p:cNvCxnSpPr>
              <a:endCxn id="27" idx="3"/>
            </p:cNvCxnSpPr>
            <p:nvPr/>
          </p:nvCxnSpPr>
          <p:spPr>
            <a:xfrm flipH="1">
              <a:off x="2568427" y="3553067"/>
              <a:ext cx="618885" cy="1048983"/>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pic>
          <p:nvPicPr>
            <p:cNvPr id="34" name="Picture 2" descr="\\ds.vanderbilt.edu\ricdfs\SHARED\MCG\Mobile_APP\Phase II\Screens for MCG.org\iPhone\mcg-ss-0-bi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8267" y="3967373"/>
              <a:ext cx="801454" cy="151187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7971009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5" name="Picture 7" descr="Screen Shot 2013-05-28 at 4.03.33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00201" y="0"/>
            <a:ext cx="8977313"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 name="Group 1"/>
          <p:cNvGrpSpPr/>
          <p:nvPr/>
        </p:nvGrpSpPr>
        <p:grpSpPr>
          <a:xfrm>
            <a:off x="4403821" y="786062"/>
            <a:ext cx="5994400" cy="5032271"/>
            <a:chOff x="2879821" y="786061"/>
            <a:chExt cx="5994400" cy="5032271"/>
          </a:xfrm>
        </p:grpSpPr>
        <p:grpSp>
          <p:nvGrpSpPr>
            <p:cNvPr id="4" name="Group 3"/>
            <p:cNvGrpSpPr/>
            <p:nvPr/>
          </p:nvGrpSpPr>
          <p:grpSpPr>
            <a:xfrm>
              <a:off x="4988021" y="786061"/>
              <a:ext cx="3886200" cy="5032271"/>
              <a:chOff x="4988021" y="741238"/>
              <a:chExt cx="3886200" cy="5032271"/>
            </a:xfrm>
          </p:grpSpPr>
          <p:sp>
            <p:nvSpPr>
              <p:cNvPr id="5" name="Rounded Rectangle 4"/>
              <p:cNvSpPr/>
              <p:nvPr/>
            </p:nvSpPr>
            <p:spPr>
              <a:xfrm>
                <a:off x="4988021" y="741238"/>
                <a:ext cx="3886200" cy="5032271"/>
              </a:xfrm>
              <a:prstGeom prst="roundRect">
                <a:avLst>
                  <a:gd name="adj" fmla="val 10845"/>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n-US" sz="2400" b="1" dirty="0"/>
                  <a:t>Manually Curated Content</a:t>
                </a:r>
              </a:p>
              <a:p>
                <a:pPr algn="ctr">
                  <a:defRPr/>
                </a:pPr>
                <a:endParaRPr lang="en-US" sz="2400" b="1" dirty="0"/>
              </a:p>
              <a:p>
                <a:pPr algn="ctr">
                  <a:defRPr/>
                </a:pPr>
                <a:r>
                  <a:rPr lang="en-US" sz="2400" b="1" dirty="0"/>
                  <a:t>23 Cancers</a:t>
                </a:r>
              </a:p>
              <a:p>
                <a:pPr algn="ctr">
                  <a:defRPr/>
                </a:pPr>
                <a:endParaRPr lang="en-US" sz="2400" b="1" dirty="0"/>
              </a:p>
              <a:p>
                <a:pPr algn="ctr">
                  <a:defRPr/>
                </a:pPr>
                <a:endParaRPr lang="en-US" sz="2400" b="1" dirty="0"/>
              </a:p>
              <a:p>
                <a:pPr algn="ctr">
                  <a:defRPr/>
                </a:pPr>
                <a:endParaRPr lang="en-US" sz="2400" b="1" dirty="0"/>
              </a:p>
              <a:p>
                <a:pPr algn="ctr">
                  <a:defRPr/>
                </a:pPr>
                <a:endParaRPr lang="en-US" b="1" dirty="0"/>
              </a:p>
              <a:p>
                <a:pPr algn="ctr">
                  <a:defRPr/>
                </a:pPr>
                <a:endParaRPr lang="en-US" dirty="0"/>
              </a:p>
              <a:p>
                <a:pPr algn="ctr">
                  <a:defRPr/>
                </a:pPr>
                <a:endParaRPr lang="en-US" dirty="0"/>
              </a:p>
              <a:p>
                <a:pPr algn="ctr">
                  <a:defRPr/>
                </a:pPr>
                <a:endParaRPr lang="en-US" dirty="0"/>
              </a:p>
              <a:p>
                <a:pPr algn="ctr">
                  <a:defRPr/>
                </a:pPr>
                <a:endParaRPr lang="en-US" dirty="0"/>
              </a:p>
              <a:p>
                <a:pPr algn="ctr">
                  <a:defRPr/>
                </a:pPr>
                <a:endParaRPr lang="en-US" dirty="0"/>
              </a:p>
              <a:p>
                <a:pPr algn="ctr">
                  <a:defRPr/>
                </a:pPr>
                <a:endParaRPr lang="en-US" dirty="0"/>
              </a:p>
              <a:p>
                <a:pPr algn="ctr">
                  <a:defRPr/>
                </a:pPr>
                <a:endParaRPr lang="en-US" dirty="0"/>
              </a:p>
            </p:txBody>
          </p:sp>
          <p:sp>
            <p:nvSpPr>
              <p:cNvPr id="6" name="Rounded Rectangle 5"/>
              <p:cNvSpPr/>
              <p:nvPr/>
            </p:nvSpPr>
            <p:spPr>
              <a:xfrm>
                <a:off x="4988021" y="2626151"/>
                <a:ext cx="1688445" cy="2846293"/>
              </a:xfrm>
              <a:prstGeom prst="roundRect">
                <a:avLst>
                  <a:gd name="adj" fmla="val 10845"/>
                </a:avLst>
              </a:prstGeom>
              <a:noFill/>
              <a:ln>
                <a:noFill/>
              </a:ln>
            </p:spPr>
            <p:style>
              <a:lnRef idx="2">
                <a:schemeClr val="accent1"/>
              </a:lnRef>
              <a:fillRef idx="1">
                <a:schemeClr val="lt1"/>
              </a:fillRef>
              <a:effectRef idx="0">
                <a:schemeClr val="accent1"/>
              </a:effectRef>
              <a:fontRef idx="minor">
                <a:schemeClr val="dk1"/>
              </a:fontRef>
            </p:style>
            <p:txBody>
              <a:bodyPr anchor="ctr"/>
              <a:lstStyle/>
              <a:p>
                <a:pPr algn="ctr">
                  <a:defRPr/>
                </a:pPr>
                <a:r>
                  <a:rPr lang="en-US" sz="1600" dirty="0"/>
                  <a:t>ALL</a:t>
                </a:r>
              </a:p>
              <a:p>
                <a:pPr algn="ctr">
                  <a:defRPr/>
                </a:pPr>
                <a:r>
                  <a:rPr lang="en-US" sz="1600" dirty="0"/>
                  <a:t>ALCL</a:t>
                </a:r>
              </a:p>
              <a:p>
                <a:pPr algn="ctr">
                  <a:defRPr/>
                </a:pPr>
                <a:r>
                  <a:rPr lang="en-US" sz="1600" dirty="0"/>
                  <a:t>AML</a:t>
                </a:r>
              </a:p>
              <a:p>
                <a:pPr algn="ctr">
                  <a:defRPr/>
                </a:pPr>
                <a:r>
                  <a:rPr lang="en-US" sz="1600" dirty="0"/>
                  <a:t>CLL</a:t>
                </a:r>
              </a:p>
              <a:p>
                <a:pPr algn="ctr">
                  <a:defRPr/>
                </a:pPr>
                <a:r>
                  <a:rPr lang="en-US" sz="1600" dirty="0"/>
                  <a:t>CML</a:t>
                </a:r>
              </a:p>
              <a:p>
                <a:pPr algn="ctr">
                  <a:defRPr/>
                </a:pPr>
                <a:r>
                  <a:rPr lang="en-US" sz="1600" dirty="0"/>
                  <a:t>MDS</a:t>
                </a:r>
              </a:p>
              <a:p>
                <a:pPr algn="ctr">
                  <a:defRPr/>
                </a:pPr>
                <a:r>
                  <a:rPr lang="en-US" sz="1600" dirty="0">
                    <a:solidFill>
                      <a:schemeClr val="tx1"/>
                    </a:solidFill>
                  </a:rPr>
                  <a:t>GIST</a:t>
                </a:r>
              </a:p>
              <a:p>
                <a:pPr algn="ctr">
                  <a:defRPr/>
                </a:pPr>
                <a:r>
                  <a:rPr lang="en-US" sz="1600" dirty="0"/>
                  <a:t>IMT</a:t>
                </a:r>
              </a:p>
              <a:p>
                <a:pPr algn="ctr">
                  <a:defRPr/>
                </a:pPr>
                <a:r>
                  <a:rPr lang="en-US" sz="1600" dirty="0"/>
                  <a:t>Breast</a:t>
                </a:r>
              </a:p>
              <a:p>
                <a:pPr algn="ctr">
                  <a:defRPr/>
                </a:pPr>
                <a:r>
                  <a:rPr lang="en-US" sz="1600" dirty="0"/>
                  <a:t>Gastric</a:t>
                </a:r>
              </a:p>
              <a:p>
                <a:pPr algn="ctr">
                  <a:defRPr/>
                </a:pPr>
                <a:r>
                  <a:rPr lang="en-US" sz="1600" dirty="0"/>
                  <a:t>Glioma</a:t>
                </a:r>
              </a:p>
              <a:p>
                <a:pPr algn="ctr">
                  <a:defRPr/>
                </a:pPr>
                <a:r>
                  <a:rPr lang="en-US" sz="1600" dirty="0"/>
                  <a:t>Lung</a:t>
                </a:r>
              </a:p>
              <a:p>
                <a:pPr algn="ctr">
                  <a:defRPr/>
                </a:pPr>
                <a:endParaRPr lang="en-US" sz="1600" dirty="0"/>
              </a:p>
            </p:txBody>
          </p:sp>
          <p:sp>
            <p:nvSpPr>
              <p:cNvPr id="7" name="TextBox 6"/>
              <p:cNvSpPr txBox="1"/>
              <p:nvPr/>
            </p:nvSpPr>
            <p:spPr>
              <a:xfrm>
                <a:off x="6790451" y="2626151"/>
                <a:ext cx="1903278" cy="2800767"/>
              </a:xfrm>
              <a:prstGeom prst="rect">
                <a:avLst/>
              </a:prstGeom>
              <a:noFill/>
            </p:spPr>
            <p:txBody>
              <a:bodyPr wrap="none" rtlCol="0">
                <a:spAutoFit/>
              </a:bodyPr>
              <a:lstStyle/>
              <a:p>
                <a:pPr algn="ctr">
                  <a:defRPr/>
                </a:pPr>
                <a:r>
                  <a:rPr lang="en-US" sz="1600" dirty="0"/>
                  <a:t>Colorectal</a:t>
                </a:r>
              </a:p>
              <a:p>
                <a:pPr algn="ctr">
                  <a:defRPr/>
                </a:pPr>
                <a:r>
                  <a:rPr lang="en-US" sz="1600" dirty="0"/>
                  <a:t>Basal Cell Carcinoma</a:t>
                </a:r>
              </a:p>
              <a:p>
                <a:pPr algn="ctr">
                  <a:defRPr/>
                </a:pPr>
                <a:r>
                  <a:rPr lang="en-US" sz="1600" dirty="0"/>
                  <a:t>Bladder</a:t>
                </a:r>
              </a:p>
              <a:p>
                <a:pPr algn="ctr">
                  <a:defRPr/>
                </a:pPr>
                <a:r>
                  <a:rPr lang="en-US" sz="1600" dirty="0" err="1"/>
                  <a:t>Medulloblastoma</a:t>
                </a:r>
                <a:endParaRPr lang="en-US" sz="1600" dirty="0"/>
              </a:p>
              <a:p>
                <a:pPr algn="ctr">
                  <a:defRPr/>
                </a:pPr>
                <a:r>
                  <a:rPr lang="en-US" sz="1600" dirty="0"/>
                  <a:t>Melanoma</a:t>
                </a:r>
              </a:p>
              <a:p>
                <a:pPr algn="ctr">
                  <a:defRPr/>
                </a:pPr>
                <a:r>
                  <a:rPr lang="en-US" sz="1600" dirty="0" err="1"/>
                  <a:t>Neuroblastoma</a:t>
                </a:r>
                <a:endParaRPr lang="en-US" sz="1600" dirty="0"/>
              </a:p>
              <a:p>
                <a:pPr algn="ctr">
                  <a:defRPr/>
                </a:pPr>
                <a:r>
                  <a:rPr lang="en-US" sz="1600" dirty="0"/>
                  <a:t>Ovarian</a:t>
                </a:r>
              </a:p>
              <a:p>
                <a:pPr algn="ctr">
                  <a:defRPr/>
                </a:pPr>
                <a:r>
                  <a:rPr lang="en-US" sz="1600" dirty="0"/>
                  <a:t>Prostate</a:t>
                </a:r>
              </a:p>
              <a:p>
                <a:pPr algn="ctr">
                  <a:defRPr/>
                </a:pPr>
                <a:r>
                  <a:rPr lang="en-US" sz="1600" dirty="0" err="1"/>
                  <a:t>Rhabdomyosarcoma</a:t>
                </a:r>
                <a:endParaRPr lang="en-US" sz="1600" dirty="0"/>
              </a:p>
              <a:p>
                <a:pPr algn="ctr">
                  <a:defRPr/>
                </a:pPr>
                <a:r>
                  <a:rPr lang="en-US" sz="1600" dirty="0" err="1"/>
                  <a:t>Thymic</a:t>
                </a:r>
                <a:endParaRPr lang="en-US" sz="1600" dirty="0"/>
              </a:p>
              <a:p>
                <a:pPr algn="ctr">
                  <a:defRPr/>
                </a:pPr>
                <a:r>
                  <a:rPr lang="en-US" sz="1600" dirty="0"/>
                  <a:t>Thyroid</a:t>
                </a:r>
              </a:p>
            </p:txBody>
          </p:sp>
        </p:grpSp>
        <p:cxnSp>
          <p:nvCxnSpPr>
            <p:cNvPr id="8" name="Straight Arrow Connector 7"/>
            <p:cNvCxnSpPr/>
            <p:nvPr/>
          </p:nvCxnSpPr>
          <p:spPr bwMode="auto">
            <a:xfrm flipH="1">
              <a:off x="2879821" y="1318291"/>
              <a:ext cx="2108200" cy="317499"/>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grpSp>
      <p:grpSp>
        <p:nvGrpSpPr>
          <p:cNvPr id="12" name="Group 11"/>
          <p:cNvGrpSpPr/>
          <p:nvPr/>
        </p:nvGrpSpPr>
        <p:grpSpPr>
          <a:xfrm>
            <a:off x="2683946" y="3798791"/>
            <a:ext cx="3439750" cy="2853457"/>
            <a:chOff x="423353" y="3845772"/>
            <a:chExt cx="3439750" cy="2853457"/>
          </a:xfrm>
        </p:grpSpPr>
        <p:sp>
          <p:nvSpPr>
            <p:cNvPr id="13" name="Rounded Rectangle 12"/>
            <p:cNvSpPr/>
            <p:nvPr/>
          </p:nvSpPr>
          <p:spPr>
            <a:xfrm>
              <a:off x="423353" y="3845772"/>
              <a:ext cx="3439750" cy="2853457"/>
            </a:xfrm>
            <a:prstGeom prst="roundRect">
              <a:avLst>
                <a:gd name="adj" fmla="val 10845"/>
              </a:avLst>
            </a:prstGeom>
          </p:spPr>
          <p:style>
            <a:lnRef idx="2">
              <a:schemeClr val="accent1"/>
            </a:lnRef>
            <a:fillRef idx="1">
              <a:schemeClr val="lt1"/>
            </a:fillRef>
            <a:effectRef idx="0">
              <a:schemeClr val="accent1"/>
            </a:effectRef>
            <a:fontRef idx="minor">
              <a:schemeClr val="dk1"/>
            </a:fontRef>
          </p:style>
          <p:txBody>
            <a:bodyPr anchor="ctr"/>
            <a:lstStyle/>
            <a:p>
              <a:pPr>
                <a:defRPr/>
              </a:pPr>
              <a:r>
                <a:rPr lang="en-US" sz="3200" b="1" dirty="0"/>
                <a:t>  </a:t>
              </a:r>
              <a:endParaRPr lang="en-US" sz="3200" dirty="0"/>
            </a:p>
          </p:txBody>
        </p:sp>
        <p:sp>
          <p:nvSpPr>
            <p:cNvPr id="14" name="Rounded Rectangle 13"/>
            <p:cNvSpPr/>
            <p:nvPr/>
          </p:nvSpPr>
          <p:spPr>
            <a:xfrm>
              <a:off x="910911" y="3845772"/>
              <a:ext cx="2681239" cy="2853457"/>
            </a:xfrm>
            <a:prstGeom prst="roundRect">
              <a:avLst>
                <a:gd name="adj" fmla="val 10845"/>
              </a:avLst>
            </a:prstGeom>
            <a:noFill/>
            <a:ln>
              <a:noFill/>
            </a:ln>
          </p:spPr>
          <p:style>
            <a:lnRef idx="2">
              <a:schemeClr val="accent1"/>
            </a:lnRef>
            <a:fillRef idx="1">
              <a:schemeClr val="lt1"/>
            </a:fillRef>
            <a:effectRef idx="0">
              <a:schemeClr val="accent1"/>
            </a:effectRef>
            <a:fontRef idx="minor">
              <a:schemeClr val="dk1"/>
            </a:fontRef>
          </p:style>
          <p:txBody>
            <a:bodyPr anchor="ctr"/>
            <a:lstStyle/>
            <a:p>
              <a:pPr>
                <a:defRPr/>
              </a:pPr>
              <a:r>
                <a:rPr lang="en-US" sz="3200" b="1" dirty="0"/>
                <a:t>  20 </a:t>
              </a:r>
              <a:r>
                <a:rPr lang="en-US" sz="3200" dirty="0"/>
                <a:t>Pathways</a:t>
              </a:r>
            </a:p>
            <a:p>
              <a:pPr>
                <a:defRPr/>
              </a:pPr>
              <a:r>
                <a:rPr lang="en-US" sz="3200" b="1" dirty="0"/>
                <a:t>825 </a:t>
              </a:r>
              <a:r>
                <a:rPr lang="en-US" sz="3200" dirty="0"/>
                <a:t>Genes</a:t>
              </a:r>
            </a:p>
            <a:p>
              <a:pPr>
                <a:defRPr/>
              </a:pPr>
              <a:r>
                <a:rPr lang="en-US" sz="3200" b="1" dirty="0"/>
                <a:t>  23</a:t>
              </a:r>
              <a:r>
                <a:rPr lang="en-US" sz="3200" dirty="0"/>
                <a:t> Cancers</a:t>
              </a:r>
            </a:p>
            <a:p>
              <a:pPr>
                <a:defRPr/>
              </a:pPr>
              <a:r>
                <a:rPr lang="en-US" sz="3200" b="1" dirty="0"/>
                <a:t>456 </a:t>
              </a:r>
              <a:r>
                <a:rPr lang="en-US" sz="3200" dirty="0"/>
                <a:t>Variants</a:t>
              </a:r>
            </a:p>
            <a:p>
              <a:pPr>
                <a:defRPr/>
              </a:pPr>
              <a:r>
                <a:rPr lang="en-US" sz="3200" b="1" dirty="0"/>
                <a:t>625 </a:t>
              </a:r>
              <a:r>
                <a:rPr lang="en-US" sz="3200" dirty="0"/>
                <a:t>Drugs</a:t>
              </a:r>
            </a:p>
          </p:txBody>
        </p:sp>
      </p:grpSp>
    </p:spTree>
    <p:extLst>
      <p:ext uri="{BB962C8B-B14F-4D97-AF65-F5344CB8AC3E}">
        <p14:creationId xmlns:p14="http://schemas.microsoft.com/office/powerpoint/2010/main" val="165616050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4" name="Title 1"/>
          <p:cNvSpPr txBox="1">
            <a:spLocks/>
          </p:cNvSpPr>
          <p:nvPr/>
        </p:nvSpPr>
        <p:spPr>
          <a:xfrm>
            <a:off x="1524000" y="1262280"/>
            <a:ext cx="3693308" cy="142575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a:t>20 Cancer Pathways</a:t>
            </a:r>
          </a:p>
          <a:p>
            <a:r>
              <a:rPr lang="en-US" sz="3200" dirty="0"/>
              <a:t>Associated Genes, Drugs, Diagnoses </a:t>
            </a:r>
          </a:p>
        </p:txBody>
      </p:sp>
      <p:sp>
        <p:nvSpPr>
          <p:cNvPr id="925" name="Title 1"/>
          <p:cNvSpPr>
            <a:spLocks noGrp="1"/>
          </p:cNvSpPr>
          <p:nvPr>
            <p:ph type="title"/>
          </p:nvPr>
        </p:nvSpPr>
        <p:spPr>
          <a:xfrm>
            <a:off x="1524000" y="3923293"/>
            <a:ext cx="3693308" cy="1143000"/>
          </a:xfrm>
        </p:spPr>
        <p:txBody>
          <a:bodyPr>
            <a:normAutofit fontScale="90000"/>
          </a:bodyPr>
          <a:lstStyle/>
          <a:p>
            <a:r>
              <a:rPr lang="en-US" dirty="0" smtClean="0"/>
              <a:t>Map Kinase Pathway</a:t>
            </a:r>
            <a:endParaRPr lang="en-US" dirty="0"/>
          </a:p>
        </p:txBody>
      </p:sp>
      <p:pic>
        <p:nvPicPr>
          <p:cNvPr id="1026" name="Picture 2" descr="PI3K_mT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17308" y="0"/>
            <a:ext cx="545069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50484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4-11-02 at 5.10.5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7435" y="0"/>
            <a:ext cx="7706199" cy="6858000"/>
          </a:xfrm>
          <a:prstGeom prst="rect">
            <a:avLst/>
          </a:prstGeom>
        </p:spPr>
      </p:pic>
    </p:spTree>
    <p:extLst>
      <p:ext uri="{BB962C8B-B14F-4D97-AF65-F5344CB8AC3E}">
        <p14:creationId xmlns:p14="http://schemas.microsoft.com/office/powerpoint/2010/main" val="3541378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4-11-02 at 5.33.59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1"/>
            <a:ext cx="9144000" cy="6423557"/>
          </a:xfrm>
          <a:prstGeom prst="rect">
            <a:avLst/>
          </a:prstGeom>
        </p:spPr>
      </p:pic>
      <p:sp>
        <p:nvSpPr>
          <p:cNvPr id="6" name="Rounded Rectangle 5"/>
          <p:cNvSpPr/>
          <p:nvPr/>
        </p:nvSpPr>
        <p:spPr>
          <a:xfrm>
            <a:off x="7370443" y="1432520"/>
            <a:ext cx="2925702" cy="900861"/>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2400" b="1" dirty="0"/>
              <a:t>Location of Alteration in Gene</a:t>
            </a:r>
          </a:p>
        </p:txBody>
      </p:sp>
      <p:sp>
        <p:nvSpPr>
          <p:cNvPr id="7" name="Rounded Rectangle 6"/>
          <p:cNvSpPr/>
          <p:nvPr/>
        </p:nvSpPr>
        <p:spPr>
          <a:xfrm>
            <a:off x="7644665" y="3809894"/>
            <a:ext cx="2925702" cy="807538"/>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2400" b="1" dirty="0"/>
              <a:t>Frequency of Alteration in Disease</a:t>
            </a:r>
          </a:p>
        </p:txBody>
      </p:sp>
      <p:sp>
        <p:nvSpPr>
          <p:cNvPr id="8" name="Rounded Rectangle 7"/>
          <p:cNvSpPr/>
          <p:nvPr/>
        </p:nvSpPr>
        <p:spPr>
          <a:xfrm>
            <a:off x="7137162" y="5940294"/>
            <a:ext cx="3345601" cy="807538"/>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2400" b="1" dirty="0"/>
              <a:t>Response to Drug</a:t>
            </a:r>
          </a:p>
          <a:p>
            <a:pPr algn="ctr">
              <a:defRPr/>
            </a:pPr>
            <a:r>
              <a:rPr lang="en-US" sz="2400" b="1" dirty="0"/>
              <a:t>Sensitivity/Resistance</a:t>
            </a:r>
          </a:p>
        </p:txBody>
      </p:sp>
      <p:sp>
        <p:nvSpPr>
          <p:cNvPr id="9" name="Rounded Rectangle 8"/>
          <p:cNvSpPr/>
          <p:nvPr/>
        </p:nvSpPr>
        <p:spPr>
          <a:xfrm>
            <a:off x="1920706" y="2510599"/>
            <a:ext cx="4808537" cy="3543300"/>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defRPr/>
            </a:pPr>
            <a:r>
              <a:rPr lang="en-US" sz="2400" b="1" dirty="0" smtClean="0"/>
              <a:t>Types </a:t>
            </a:r>
            <a:r>
              <a:rPr lang="en-US" sz="2400" b="1" dirty="0"/>
              <a:t>of Evidence</a:t>
            </a:r>
          </a:p>
          <a:p>
            <a:pPr marL="342900" indent="-342900">
              <a:buFont typeface="Arial"/>
              <a:buChar char="•"/>
              <a:defRPr/>
            </a:pPr>
            <a:r>
              <a:rPr lang="en-US" sz="2400" dirty="0"/>
              <a:t>FDA Approvals</a:t>
            </a:r>
          </a:p>
          <a:p>
            <a:pPr marL="342900" indent="-342900">
              <a:buFont typeface="Arial"/>
              <a:buChar char="•"/>
              <a:defRPr/>
            </a:pPr>
            <a:r>
              <a:rPr lang="en-US" sz="2400" dirty="0"/>
              <a:t>Guidelines </a:t>
            </a:r>
          </a:p>
          <a:p>
            <a:pPr marL="342900" indent="-342900">
              <a:buFont typeface="Arial"/>
              <a:buChar char="•"/>
              <a:defRPr/>
            </a:pPr>
            <a:r>
              <a:rPr lang="en-US" sz="2400" dirty="0"/>
              <a:t>Published clinical trial results </a:t>
            </a:r>
          </a:p>
          <a:p>
            <a:pPr marL="342900" indent="-342900">
              <a:buFont typeface="Arial"/>
              <a:buChar char="•"/>
              <a:defRPr/>
            </a:pPr>
            <a:r>
              <a:rPr lang="en-US" sz="2400" dirty="0"/>
              <a:t>Retrospective cohort analysis</a:t>
            </a:r>
          </a:p>
          <a:p>
            <a:pPr marL="342900" indent="-342900">
              <a:buFont typeface="Arial"/>
              <a:buChar char="•"/>
              <a:defRPr/>
            </a:pPr>
            <a:r>
              <a:rPr lang="en-US" sz="2400" dirty="0"/>
              <a:t>Case Reports</a:t>
            </a:r>
          </a:p>
          <a:p>
            <a:pPr marL="342900" indent="-342900">
              <a:buFont typeface="Arial"/>
              <a:buChar char="•"/>
              <a:defRPr/>
            </a:pPr>
            <a:r>
              <a:rPr lang="en-US" sz="2400" dirty="0"/>
              <a:t>Clinical trial eligibility criteria</a:t>
            </a:r>
          </a:p>
          <a:p>
            <a:pPr marL="342900" indent="-342900">
              <a:buFont typeface="Arial"/>
              <a:buChar char="•"/>
              <a:defRPr/>
            </a:pPr>
            <a:r>
              <a:rPr lang="en-US" sz="2400" dirty="0"/>
              <a:t>Pre-clinical studies</a:t>
            </a:r>
          </a:p>
        </p:txBody>
      </p:sp>
    </p:spTree>
    <p:extLst>
      <p:ext uri="{BB962C8B-B14F-4D97-AF65-F5344CB8AC3E}">
        <p14:creationId xmlns:p14="http://schemas.microsoft.com/office/powerpoint/2010/main" val="2953705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4-11-02 at 5.33.59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1"/>
            <a:ext cx="9144000" cy="6423557"/>
          </a:xfrm>
          <a:prstGeom prst="rect">
            <a:avLst/>
          </a:prstGeom>
        </p:spPr>
      </p:pic>
      <p:pic>
        <p:nvPicPr>
          <p:cNvPr id="2" name="Picture 1" descr="Screen Shot 2014-11-02 at 5.39.12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49925" y="0"/>
            <a:ext cx="8057619" cy="6858000"/>
          </a:xfrm>
          <a:prstGeom prst="rect">
            <a:avLst/>
          </a:prstGeom>
          <a:effectLst>
            <a:outerShdw blurRad="444500" dist="63500" dir="2700000" algn="tl" rotWithShape="0">
              <a:srgbClr val="000000">
                <a:alpha val="43000"/>
              </a:srgbClr>
            </a:outerShdw>
          </a:effectLst>
        </p:spPr>
      </p:pic>
    </p:spTree>
    <p:extLst>
      <p:ext uri="{BB962C8B-B14F-4D97-AF65-F5344CB8AC3E}">
        <p14:creationId xmlns:p14="http://schemas.microsoft.com/office/powerpoint/2010/main" val="2726015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Transition to Structured Knowledgebase:</a:t>
            </a:r>
            <a:br>
              <a:rPr lang="en-US" dirty="0" smtClean="0"/>
            </a:br>
            <a:r>
              <a:rPr lang="en-US" dirty="0" smtClean="0"/>
              <a:t>Current MCG Structured Content</a:t>
            </a:r>
            <a:endParaRPr lang="en-US" dirty="0"/>
          </a:p>
        </p:txBody>
      </p:sp>
      <p:sp>
        <p:nvSpPr>
          <p:cNvPr id="3" name="Content Placeholder 2"/>
          <p:cNvSpPr>
            <a:spLocks noGrp="1"/>
          </p:cNvSpPr>
          <p:nvPr>
            <p:ph idx="1"/>
          </p:nvPr>
        </p:nvSpPr>
        <p:spPr/>
        <p:txBody>
          <a:bodyPr/>
          <a:lstStyle/>
          <a:p>
            <a:r>
              <a:rPr lang="en-US" dirty="0" smtClean="0"/>
              <a:t>Therapeutic and prognostic assertions</a:t>
            </a:r>
          </a:p>
          <a:p>
            <a:pPr lvl="1"/>
            <a:r>
              <a:rPr lang="en-US" dirty="0" smtClean="0"/>
              <a:t> 226 therapeutic assertions</a:t>
            </a:r>
          </a:p>
          <a:p>
            <a:pPr lvl="1"/>
            <a:r>
              <a:rPr lang="en-US" dirty="0" smtClean="0"/>
              <a:t> 163 prognostic assertions (primarily hematologic malignancies)</a:t>
            </a:r>
          </a:p>
          <a:p>
            <a:r>
              <a:rPr lang="en-US" dirty="0" smtClean="0"/>
              <a:t>Clinical trials</a:t>
            </a:r>
          </a:p>
          <a:p>
            <a:pPr lvl="1"/>
            <a:r>
              <a:rPr lang="en-US" dirty="0" smtClean="0"/>
              <a:t> 30,138 trials imported from clinicaltrials.gov</a:t>
            </a:r>
          </a:p>
          <a:p>
            <a:pPr lvl="1"/>
            <a:r>
              <a:rPr lang="en-US" dirty="0" smtClean="0"/>
              <a:t> ~2,000 trials curated with biomarker eligibility criteria </a:t>
            </a:r>
          </a:p>
          <a:p>
            <a:endParaRPr lang="en-US" dirty="0" smtClean="0"/>
          </a:p>
          <a:p>
            <a:endParaRPr lang="en-US" dirty="0"/>
          </a:p>
        </p:txBody>
      </p:sp>
    </p:spTree>
    <p:extLst>
      <p:ext uri="{BB962C8B-B14F-4D97-AF65-F5344CB8AC3E}">
        <p14:creationId xmlns:p14="http://schemas.microsoft.com/office/powerpoint/2010/main" val="5991440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15387</TotalTime>
  <Words>662</Words>
  <Application>Microsoft Office PowerPoint</Application>
  <PresentationFormat>Widescreen</PresentationFormat>
  <Paragraphs>227</Paragraphs>
  <Slides>18</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ＭＳ Ｐゴシック</vt:lpstr>
      <vt:lpstr>Arial</vt:lpstr>
      <vt:lpstr>Calibri</vt:lpstr>
      <vt:lpstr>Calibri Light</vt:lpstr>
      <vt:lpstr>Century</vt:lpstr>
      <vt:lpstr>Helvetica</vt:lpstr>
      <vt:lpstr>Times New Roman</vt:lpstr>
      <vt:lpstr>Office Theme</vt:lpstr>
      <vt:lpstr>PowerPoint Presentation</vt:lpstr>
      <vt:lpstr>Mission of My Cancer Genome</vt:lpstr>
      <vt:lpstr>Dissemination</vt:lpstr>
      <vt:lpstr>PowerPoint Presentation</vt:lpstr>
      <vt:lpstr>Map Kinase Pathway</vt:lpstr>
      <vt:lpstr>PowerPoint Presentation</vt:lpstr>
      <vt:lpstr>PowerPoint Presentation</vt:lpstr>
      <vt:lpstr>PowerPoint Presentation</vt:lpstr>
      <vt:lpstr>Transition to Structured Knowledgebase: Current MCG Structured Content</vt:lpstr>
      <vt:lpstr>What is a therapeutic assertion?</vt:lpstr>
      <vt:lpstr>Therapy Assertion Lung Cancer &amp; Erlotinib (single alteration)</vt:lpstr>
      <vt:lpstr>Therapy Assertions Lung Cancer &amp; Erlotinib (co-occuring alterations)</vt:lpstr>
      <vt:lpstr>Therapy Assertion Colon Cancer &amp; Cetuximab (Alteration NOT detected in Variant Group) </vt:lpstr>
      <vt:lpstr>Clinical Trial Annotation</vt:lpstr>
      <vt:lpstr>Example: NCI Match</vt:lpstr>
      <vt:lpstr>Curation: Disease &amp; Biomarker Criteria</vt:lpstr>
      <vt:lpstr>Acknowledgements</vt:lpstr>
      <vt:lpstr>Thank You  christine.micheel@vanderbilt.edu</vt:lpstr>
    </vt:vector>
  </TitlesOfParts>
  <Company>Research Informatics Core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Cancer Genome</dc:title>
  <dc:creator>Micheel, Christine M</dc:creator>
  <cp:lastModifiedBy>Micheel, Christine M</cp:lastModifiedBy>
  <cp:revision>62</cp:revision>
  <dcterms:created xsi:type="dcterms:W3CDTF">2017-03-15T15:31:44Z</dcterms:created>
  <dcterms:modified xsi:type="dcterms:W3CDTF">2017-04-12T21:43:13Z</dcterms:modified>
</cp:coreProperties>
</file>